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68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F485-ABA8-442A-B5FB-4A90016AF3F3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72A8-D45C-4D07-826A-E953D11DB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728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F485-ABA8-442A-B5FB-4A90016AF3F3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72A8-D45C-4D07-826A-E953D11DB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507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F485-ABA8-442A-B5FB-4A90016AF3F3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72A8-D45C-4D07-826A-E953D11DB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487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0E9CE6-D695-4A97-904F-0B1E0F5B2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7" y="1266825"/>
            <a:ext cx="10953751" cy="4910139"/>
          </a:xfrm>
        </p:spPr>
        <p:txBody>
          <a:bodyPr lIns="0" tIns="0" rIns="0" bIns="0">
            <a:noAutofit/>
          </a:bodyPr>
          <a:lstStyle>
            <a:lvl1pPr>
              <a:defRPr sz="1600">
                <a:solidFill>
                  <a:srgbClr val="262626"/>
                </a:solidFill>
              </a:defRPr>
            </a:lvl1pPr>
            <a:lvl2pPr>
              <a:defRPr sz="1500">
                <a:solidFill>
                  <a:srgbClr val="262626"/>
                </a:solidFill>
              </a:defRPr>
            </a:lvl2pPr>
            <a:lvl3pPr>
              <a:defRPr sz="1200">
                <a:solidFill>
                  <a:srgbClr val="262626"/>
                </a:solidFill>
              </a:defRPr>
            </a:lvl3pPr>
            <a:lvl4pPr>
              <a:defRPr sz="1100">
                <a:solidFill>
                  <a:srgbClr val="262626"/>
                </a:solidFill>
              </a:defRPr>
            </a:lvl4pPr>
            <a:lvl5pPr>
              <a:defRPr sz="1100">
                <a:solidFill>
                  <a:srgbClr val="26262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3C9FED-4D2D-4126-A07C-F1FA222A7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9483" y="6457952"/>
            <a:ext cx="2244725" cy="161927"/>
          </a:xfrm>
        </p:spPr>
        <p:txBody>
          <a:bodyPr lIns="0" tIns="0" rIns="0" bIns="0"/>
          <a:lstStyle>
            <a:lvl1pPr algn="l">
              <a:defRPr sz="1100"/>
            </a:lvl1pPr>
          </a:lstStyle>
          <a:p>
            <a:r>
              <a:rPr lang="en-US"/>
              <a:t>Your Footer Here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A72D21-5469-4781-A0AB-F64319D6C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9125" y="6439695"/>
            <a:ext cx="354803" cy="198436"/>
          </a:xfrm>
        </p:spPr>
        <p:txBody>
          <a:bodyPr lIns="0" tIns="0" rIns="0" bIns="0"/>
          <a:lstStyle>
            <a:lvl1pPr algn="ctr">
              <a:defRPr b="1">
                <a:solidFill>
                  <a:srgbClr val="262626"/>
                </a:solidFill>
                <a:latin typeface="+mj-lt"/>
              </a:defRPr>
            </a:lvl1pPr>
          </a:lstStyle>
          <a:p>
            <a:fld id="{BC95CAA3-FD71-430B-8996-36DBD296529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189F119F-6658-45A9-ADDC-57A503077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127" y="418307"/>
            <a:ext cx="10953751" cy="387798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262626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1E7741CE-B5EB-4335-8494-4F6C03DB8FF6}"/>
              </a:ext>
            </a:extLst>
          </p:cNvPr>
          <p:cNvCxnSpPr>
            <a:cxnSpLocks/>
          </p:cNvCxnSpPr>
          <p:nvPr userDrawn="1"/>
        </p:nvCxnSpPr>
        <p:spPr>
          <a:xfrm>
            <a:off x="1078568" y="6423822"/>
            <a:ext cx="0" cy="230187"/>
          </a:xfrm>
          <a:prstGeom prst="line">
            <a:avLst/>
          </a:prstGeom>
          <a:ln w="12700">
            <a:solidFill>
              <a:srgbClr val="019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D1885A4E-075E-4165-9C5B-C21CCD151070}"/>
              </a:ext>
            </a:extLst>
          </p:cNvPr>
          <p:cNvGrpSpPr/>
          <p:nvPr userDrawn="1"/>
        </p:nvGrpSpPr>
        <p:grpSpPr>
          <a:xfrm>
            <a:off x="609602" y="957263"/>
            <a:ext cx="433388" cy="61912"/>
            <a:chOff x="609600" y="957263"/>
            <a:chExt cx="433388" cy="6191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3EECBFE9-AFDD-48DE-BF69-265B3822484E}"/>
                </a:ext>
              </a:extLst>
            </p:cNvPr>
            <p:cNvSpPr/>
            <p:nvPr userDrawn="1"/>
          </p:nvSpPr>
          <p:spPr>
            <a:xfrm rot="5400000">
              <a:off x="831057" y="807244"/>
              <a:ext cx="61912" cy="361950"/>
            </a:xfrm>
            <a:prstGeom prst="rect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6CBBF3A5-F376-4DDC-942D-B33729206984}"/>
                </a:ext>
              </a:extLst>
            </p:cNvPr>
            <p:cNvSpPr/>
            <p:nvPr userDrawn="1"/>
          </p:nvSpPr>
          <p:spPr>
            <a:xfrm rot="5400000">
              <a:off x="614363" y="952500"/>
              <a:ext cx="61912" cy="71437"/>
            </a:xfrm>
            <a:prstGeom prst="rect">
              <a:avLst/>
            </a:prstGeom>
            <a:solidFill>
              <a:srgbClr val="246C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28694973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4294967295" pos="384">
          <p15:clr>
            <a:srgbClr val="FBAE40"/>
          </p15:clr>
        </p15:guide>
        <p15:guide id="4294967295" pos="729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F485-ABA8-442A-B5FB-4A90016AF3F3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72A8-D45C-4D07-826A-E953D11DB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678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F485-ABA8-442A-B5FB-4A90016AF3F3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72A8-D45C-4D07-826A-E953D11DB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570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F485-ABA8-442A-B5FB-4A90016AF3F3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72A8-D45C-4D07-826A-E953D11DB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85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F485-ABA8-442A-B5FB-4A90016AF3F3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72A8-D45C-4D07-826A-E953D11DB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1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F485-ABA8-442A-B5FB-4A90016AF3F3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72A8-D45C-4D07-826A-E953D11DB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25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F485-ABA8-442A-B5FB-4A90016AF3F3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72A8-D45C-4D07-826A-E953D11DB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89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F485-ABA8-442A-B5FB-4A90016AF3F3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72A8-D45C-4D07-826A-E953D11DB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311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F485-ABA8-442A-B5FB-4A90016AF3F3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72A8-D45C-4D07-826A-E953D11DB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987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FF485-ABA8-442A-B5FB-4A90016AF3F3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872A8-D45C-4D07-826A-E953D11DB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715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14596" y="105969"/>
            <a:ext cx="12192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ятиугольник 4"/>
          <p:cNvSpPr/>
          <p:nvPr/>
        </p:nvSpPr>
        <p:spPr>
          <a:xfrm rot="5400000">
            <a:off x="5037897" y="-5037920"/>
            <a:ext cx="2116206" cy="12192000"/>
          </a:xfrm>
          <a:prstGeom prst="homePlate">
            <a:avLst>
              <a:gd name="adj" fmla="val 512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35560" y="3315763"/>
            <a:ext cx="7920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Arial" pitchFamily="34" charset="0"/>
              </a:rPr>
              <a:t>Мониторинг образовательных достижений обучающихся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11272" y="4857760"/>
            <a:ext cx="7956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83404" y="5000074"/>
            <a:ext cx="7596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641978">
            <a:off x="909399" y="1789262"/>
            <a:ext cx="4747260" cy="56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10104577" flipH="1">
            <a:off x="6446484" y="1794604"/>
            <a:ext cx="47880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3" name="Ромб 12"/>
          <p:cNvSpPr/>
          <p:nvPr/>
        </p:nvSpPr>
        <p:spPr>
          <a:xfrm>
            <a:off x="5862000" y="2150737"/>
            <a:ext cx="468000" cy="4680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r="87017"/>
          <a:stretch>
            <a:fillRect/>
          </a:stretch>
        </p:blipFill>
        <p:spPr bwMode="auto">
          <a:xfrm>
            <a:off x="1657350" y="71415"/>
            <a:ext cx="1152502" cy="1158875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2535526" y="899428"/>
            <a:ext cx="8061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Cambria" pitchFamily="18" charset="0"/>
              </a:rPr>
              <a:t>Комитет по обеспечению качества в сфере образования и науки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79820" y="345024"/>
            <a:ext cx="8061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Cambria" pitchFamily="18" charset="0"/>
              </a:rPr>
              <a:t>МИНИСТЕРСТВО ОБРАЗОВАНИЯ И НАУКИ РЕСПУБЛИКИ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13250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B073D77C-A965-4988-BCA4-AFD8938FA99D}"/>
              </a:ext>
            </a:extLst>
          </p:cNvPr>
          <p:cNvSpPr/>
          <p:nvPr/>
        </p:nvSpPr>
        <p:spPr>
          <a:xfrm>
            <a:off x="1914525" y="821447"/>
            <a:ext cx="524086" cy="23424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0">
            <a:extLst>
              <a:ext uri="{FF2B5EF4-FFF2-40B4-BE49-F238E27FC236}">
                <a16:creationId xmlns:a16="http://schemas.microsoft.com/office/drawing/2014/main" xmlns="" id="{F653E40B-2A87-4087-91C3-56F20CC63A73}"/>
              </a:ext>
            </a:extLst>
          </p:cNvPr>
          <p:cNvCxnSpPr>
            <a:cxnSpLocks/>
          </p:cNvCxnSpPr>
          <p:nvPr/>
        </p:nvCxnSpPr>
        <p:spPr>
          <a:xfrm>
            <a:off x="4941551" y="2026137"/>
            <a:ext cx="2232625" cy="0"/>
          </a:xfrm>
          <a:prstGeom prst="line">
            <a:avLst/>
          </a:prstGeom>
          <a:ln w="952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3CB2BE7E-2FAB-4484-BB3A-48E4F74AE405}"/>
              </a:ext>
            </a:extLst>
          </p:cNvPr>
          <p:cNvCxnSpPr>
            <a:cxnSpLocks/>
          </p:cNvCxnSpPr>
          <p:nvPr/>
        </p:nvCxnSpPr>
        <p:spPr>
          <a:xfrm>
            <a:off x="7943850" y="2026137"/>
            <a:ext cx="2340438" cy="0"/>
          </a:xfrm>
          <a:prstGeom prst="line">
            <a:avLst/>
          </a:prstGeom>
          <a:ln w="952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Рисунок 29">
            <a:extLst>
              <a:ext uri="{FF2B5EF4-FFF2-40B4-BE49-F238E27FC236}">
                <a16:creationId xmlns:a16="http://schemas.microsoft.com/office/drawing/2014/main" xmlns="" id="{162352C2-3AA3-4818-8BEB-66DD2205BB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332" y="4313163"/>
            <a:ext cx="430322" cy="57376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-1"/>
            <a:ext cx="12192000" cy="5501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Мониторинг образовательных достижений обучающихся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950708" y="944276"/>
            <a:ext cx="10067109" cy="123110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noFill/>
          </a:ln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Мониторинг образовательных достижений обучающихся (МОДО) </a:t>
            </a:r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Cambria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является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одним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из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видов независимого от организаций образования системного непрерывного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наблюдения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за качеством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обучения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985550" y="4059281"/>
            <a:ext cx="10067109" cy="8617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</p:spPr>
        <p:txBody>
          <a:bodyPr wrap="square" lIns="121917" tIns="60958" rIns="121917" bIns="60958">
            <a:spAutoFit/>
          </a:bodyPr>
          <a:lstStyle/>
          <a:p>
            <a:pPr algn="just"/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МОДО </a:t>
            </a:r>
            <a:r>
              <a:rPr lang="ru-RU" sz="1600" dirty="0" smtClean="0">
                <a:latin typeface="Cambria" pitchFamily="18" charset="0"/>
              </a:rPr>
              <a:t>направлено </a:t>
            </a:r>
            <a:r>
              <a:rPr lang="ru-RU" sz="1600" b="1" dirty="0">
                <a:latin typeface="Cambria" pitchFamily="18" charset="0"/>
              </a:rPr>
              <a:t>на определение</a:t>
            </a:r>
            <a:r>
              <a:rPr lang="ru-RU" sz="1600" dirty="0">
                <a:latin typeface="Cambria" pitchFamily="18" charset="0"/>
              </a:rPr>
              <a:t> </a:t>
            </a:r>
            <a:r>
              <a:rPr lang="ru-RU" sz="1600" b="1" dirty="0">
                <a:latin typeface="Cambria" pitchFamily="18" charset="0"/>
              </a:rPr>
              <a:t>уровня функциональной грамотности у учащихся 4 и 9 классов</a:t>
            </a:r>
            <a:r>
              <a:rPr lang="ru-RU" sz="1600" dirty="0">
                <a:latin typeface="Cambria" pitchFamily="18" charset="0"/>
              </a:rPr>
              <a:t>, то есть применению знаний и навыков в жизненных ситуациях, а также развитию аналитического, логического    </a:t>
            </a:r>
            <a:r>
              <a:rPr lang="ru-RU" sz="1600" dirty="0" smtClean="0">
                <a:latin typeface="Cambria" pitchFamily="18" charset="0"/>
              </a:rPr>
              <a:t>мышления</a:t>
            </a:r>
            <a:endParaRPr lang="ru-RU" sz="1600" dirty="0">
              <a:latin typeface="Cambria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985550" y="3315289"/>
            <a:ext cx="10067109" cy="553994"/>
          </a:xfrm>
          <a:prstGeom prst="rect">
            <a:avLst/>
          </a:prstGeom>
          <a:solidFill>
            <a:srgbClr val="BDD7EE"/>
          </a:solidFill>
          <a:ln w="12700">
            <a:noFill/>
          </a:ln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Согласно Правилам проведения мониторинга образовательных достижений обучающихся, 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утвержденных приказом Министра образования и науки Республики Казахстан от 5 мая  2021 года № 204</a:t>
            </a:r>
            <a:endParaRPr lang="ru-RU" sz="1400" b="1" dirty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62042" y="2337827"/>
            <a:ext cx="1440607" cy="448584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lIns="68576" tIns="34289" rIns="68576" bIns="34289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Cambria" pitchFamily="18" charset="0"/>
              </a:rPr>
              <a:t>Проводится </a:t>
            </a:r>
            <a:endParaRPr lang="ru-RU" sz="1600" b="1" dirty="0">
              <a:solidFill>
                <a:schemeClr val="tx2"/>
              </a:solidFill>
              <a:latin typeface="Cambria" pitchFamily="18" charset="0"/>
            </a:endParaRPr>
          </a:p>
          <a:p>
            <a:pPr algn="ctr"/>
            <a:r>
              <a:rPr lang="ru-RU" sz="1600" b="1" dirty="0">
                <a:solidFill>
                  <a:schemeClr val="tx2"/>
                </a:solidFill>
                <a:latin typeface="Cambria" pitchFamily="18" charset="0"/>
              </a:rPr>
              <a:t>ежегодно:</a:t>
            </a:r>
          </a:p>
          <a:p>
            <a:pPr algn="ctr"/>
            <a:endParaRPr lang="ru-RU" sz="1600" b="1" dirty="0">
              <a:solidFill>
                <a:schemeClr val="tx2"/>
              </a:solidFill>
              <a:latin typeface="Cambria" pitchFamily="18" charset="0"/>
            </a:endParaRPr>
          </a:p>
          <a:p>
            <a:pPr algn="ctr"/>
            <a:r>
              <a:rPr lang="ru-RU" sz="1600" b="1" dirty="0">
                <a:solidFill>
                  <a:schemeClr val="tx2"/>
                </a:solidFill>
                <a:latin typeface="Cambria" pitchFamily="18" charset="0"/>
              </a:rPr>
              <a:t>в школах – весной</a:t>
            </a:r>
          </a:p>
          <a:p>
            <a:pPr algn="ctr"/>
            <a:r>
              <a:rPr lang="ru-RU" sz="1600" b="1" i="1" dirty="0">
                <a:solidFill>
                  <a:schemeClr val="tx2"/>
                </a:solidFill>
                <a:latin typeface="Cambria" pitchFamily="18" charset="0"/>
              </a:rPr>
              <a:t>(апрель</a:t>
            </a:r>
            <a:r>
              <a:rPr lang="ru-RU" sz="1600" b="1" i="1" dirty="0" smtClean="0">
                <a:solidFill>
                  <a:schemeClr val="tx2"/>
                </a:solidFill>
                <a:latin typeface="Cambria" pitchFamily="18" charset="0"/>
              </a:rPr>
              <a:t>) </a:t>
            </a:r>
            <a:endParaRPr lang="ru-RU" sz="1600" b="1" i="1" dirty="0">
              <a:solidFill>
                <a:schemeClr val="tx2"/>
              </a:solidFill>
              <a:latin typeface="Cambria" pitchFamily="18" charset="0"/>
            </a:endParaRPr>
          </a:p>
          <a:p>
            <a:pPr algn="ctr"/>
            <a:endParaRPr lang="ru-RU" sz="1600" b="1" i="1" dirty="0">
              <a:solidFill>
                <a:schemeClr val="tx2"/>
              </a:solidFill>
              <a:latin typeface="Cambria" pitchFamily="18" charset="0"/>
            </a:endParaRPr>
          </a:p>
          <a:p>
            <a:pPr algn="ctr"/>
            <a:r>
              <a:rPr lang="ru-RU" sz="1600" b="1" i="1" dirty="0">
                <a:solidFill>
                  <a:schemeClr val="tx2"/>
                </a:solidFill>
                <a:latin typeface="Cambria" pitchFamily="18" charset="0"/>
              </a:rPr>
              <a:t>Охват  организаций образования</a:t>
            </a:r>
          </a:p>
          <a:p>
            <a:pPr algn="ctr"/>
            <a:r>
              <a:rPr lang="ru-RU" sz="1600" b="1" i="1" dirty="0">
                <a:solidFill>
                  <a:schemeClr val="tx2"/>
                </a:solidFill>
                <a:latin typeface="Cambria" pitchFamily="18" charset="0"/>
              </a:rPr>
              <a:t>до 25%</a:t>
            </a:r>
          </a:p>
          <a:p>
            <a:pPr algn="ctr"/>
            <a:r>
              <a:rPr lang="ru-RU" sz="9600" b="1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!</a:t>
            </a:r>
            <a:endParaRPr lang="ru-RU" sz="9600" b="1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ru-RU" sz="1500" b="1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6FCB09B-DA74-4271-8E5F-49762B935A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042" y="665976"/>
            <a:ext cx="1440607" cy="1556000"/>
          </a:xfrm>
          <a:prstGeom prst="rect">
            <a:avLst/>
          </a:prstGeom>
          <a:solidFill>
            <a:srgbClr val="BDD7EE"/>
          </a:solidFill>
        </p:spPr>
      </p:pic>
      <p:sp>
        <p:nvSpPr>
          <p:cNvPr id="3" name="Прямоугольник 2"/>
          <p:cNvSpPr/>
          <p:nvPr/>
        </p:nvSpPr>
        <p:spPr>
          <a:xfrm>
            <a:off x="1985550" y="2457816"/>
            <a:ext cx="1006710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МОДО в организациях образования проводится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соответствии с пунктом 4 статьи 55 Закона Республики Казахстан от 27 июля 2007 года «Об образовании» 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985550" y="5149592"/>
            <a:ext cx="10067109" cy="615549"/>
          </a:xfrm>
          <a:prstGeom prst="rect">
            <a:avLst/>
          </a:prstGeom>
          <a:solidFill>
            <a:srgbClr val="DAE3F3"/>
          </a:solidFill>
          <a:ln w="12700">
            <a:noFill/>
          </a:ln>
        </p:spPr>
        <p:txBody>
          <a:bodyPr wrap="square" lIns="121917" tIns="60958" rIns="121917" bIns="60958">
            <a:spAutoFit/>
          </a:bodyPr>
          <a:lstStyle/>
          <a:p>
            <a:pPr algn="just"/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МОДО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не является формой государственного контроля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и не имеет никаких правовых последствий ни для обучающегося, ни для организации образования.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985550" y="5926187"/>
            <a:ext cx="10067109" cy="615549"/>
          </a:xfrm>
          <a:prstGeom prst="rect">
            <a:avLst/>
          </a:prstGeom>
          <a:solidFill>
            <a:srgbClr val="DAE3F3"/>
          </a:solidFill>
          <a:ln w="12700">
            <a:noFill/>
          </a:ln>
        </p:spPr>
        <p:txBody>
          <a:bodyPr wrap="square" lIns="121917" tIns="60958" rIns="121917" bIns="60958">
            <a:spAutoFit/>
          </a:bodyPr>
          <a:lstStyle/>
          <a:p>
            <a:pPr algn="just"/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По итогам МОДО школам будет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оказана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 методологическая помощь с выработкой рекомендаций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 по обеспечению качества образования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.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19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36017" y="226973"/>
            <a:ext cx="7881979" cy="605562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МОДО СО </a:t>
            </a:r>
          </a:p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 направлениям грамотность чтения, математическая и естественнонаучная грамотность</a:t>
            </a:r>
            <a:endParaRPr lang="ru-RU" sz="14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36187" y="1585246"/>
            <a:ext cx="2725783" cy="364407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 базе </a:t>
            </a:r>
            <a:r>
              <a:rPr lang="kk-KZ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1 444 </a:t>
            </a:r>
            <a:r>
              <a:rPr lang="kk-KZ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школ </a:t>
            </a:r>
          </a:p>
          <a:p>
            <a:pPr algn="ctr"/>
            <a:r>
              <a:rPr lang="kk-KZ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компьютерном формате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63007" y="1052514"/>
            <a:ext cx="2160241" cy="324036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 18 по 29 апреля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16361" y="1407272"/>
            <a:ext cx="1728192" cy="324036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класс</a:t>
            </a:r>
            <a:endParaRPr lang="ru-RU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787719" y="1399630"/>
            <a:ext cx="1656183" cy="324036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 класс</a:t>
            </a:r>
            <a:endParaRPr lang="ru-RU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88334" y="3630479"/>
            <a:ext cx="3676931" cy="296951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 процедуры проведения ТОО </a:t>
            </a:r>
            <a:r>
              <a:rPr lang="ru-RU" sz="1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1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U-Future</a:t>
            </a:r>
            <a:r>
              <a:rPr lang="ru-RU" sz="1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kk-KZ" sz="1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33186" y="5612044"/>
            <a:ext cx="4078452" cy="216033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1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НЦТ формирует график проведения </a:t>
            </a:r>
            <a:r>
              <a:rPr lang="kk-KZ" sz="1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МОДО СО </a:t>
            </a:r>
            <a:endParaRPr lang="en-US" sz="11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7144410" y="1131458"/>
            <a:ext cx="2305788" cy="213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8" idx="2"/>
          </p:cNvCxnSpPr>
          <p:nvPr/>
        </p:nvCxnSpPr>
        <p:spPr>
          <a:xfrm>
            <a:off x="6043128" y="1376550"/>
            <a:ext cx="0" cy="1927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>
            <a:off x="2839018" y="1135836"/>
            <a:ext cx="2099377" cy="2089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6040546" y="846354"/>
            <a:ext cx="0" cy="206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6040546" y="1949653"/>
            <a:ext cx="0" cy="206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3544553" y="1463713"/>
            <a:ext cx="1083452" cy="2237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7361970" y="1475222"/>
            <a:ext cx="1418402" cy="210672"/>
          </a:xfrm>
          <a:prstGeom prst="straightConnector1">
            <a:avLst/>
          </a:prstGeom>
          <a:ln w="31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7822035" y="1971426"/>
            <a:ext cx="3937447" cy="435544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</a:t>
            </a:r>
            <a:r>
              <a:rPr lang="en-US" sz="1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количество баллов в </a:t>
            </a:r>
            <a:r>
              <a:rPr lang="kk-KZ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классах – </a:t>
            </a:r>
            <a:r>
              <a:rPr lang="kk-KZ" sz="1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баллов</a:t>
            </a:r>
          </a:p>
          <a:p>
            <a:pPr algn="ctr"/>
            <a:r>
              <a:rPr lang="ru-RU" sz="1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Время теста: </a:t>
            </a:r>
            <a:r>
              <a:rPr lang="ru-RU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170 минут (2 часа 50 минут)</a:t>
            </a:r>
            <a:endParaRPr lang="ru-RU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27174" y="3630479"/>
            <a:ext cx="4078452" cy="2974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1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1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ациональный</a:t>
            </a:r>
            <a:r>
              <a:rPr lang="ru-RU" sz="1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 Тестирования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488331" y="5142978"/>
            <a:ext cx="3676931" cy="469715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Во время тестирования следят за </a:t>
            </a:r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порядком проведения МОДО СО согласно требованиям Правил</a:t>
            </a:r>
            <a:endParaRPr lang="en-US" sz="105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20156" y="4454902"/>
            <a:ext cx="4078452" cy="648760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Сопровождает процесс тестирования </a:t>
            </a:r>
          </a:p>
          <a:p>
            <a:pPr algn="ctr"/>
            <a:r>
              <a:rPr lang="kk-KZ" sz="11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1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обеспечивает </a:t>
            </a:r>
            <a:r>
              <a:rPr lang="ru-RU" sz="11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сопровождение программных приложений для проведения тестирования и обработки результатов МОДО </a:t>
            </a:r>
            <a:r>
              <a:rPr lang="ru-RU" sz="11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СО)</a:t>
            </a:r>
            <a:endParaRPr lang="ru-RU" sz="1100" i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10676532" y="113944"/>
            <a:ext cx="1369667" cy="295578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Бизнес-процесс</a:t>
            </a:r>
            <a:endParaRPr lang="ru-RU" sz="105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327174" y="5183845"/>
            <a:ext cx="4078452" cy="319601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существляет программную выборку школ с учетом параметров отбора 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1083474" y="6337672"/>
            <a:ext cx="10172334" cy="29557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НАО им. И. </a:t>
            </a:r>
            <a:r>
              <a:rPr lang="ru-RU" sz="12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Алтынсарин</a:t>
            </a:r>
            <a:r>
              <a:rPr lang="ru-RU" sz="1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осуществляет комплексный анализ и разрабатывает методические рекомендации по итогам МОДО СО  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327174" y="2736507"/>
            <a:ext cx="11684935" cy="2974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Уполномоченный орган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327174" y="3116308"/>
            <a:ext cx="3241545" cy="347091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тверждает параметры отбора школ для проведения МОДО СО</a:t>
            </a:r>
            <a:endParaRPr lang="ru-RU" sz="1100" i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7144410" y="3126377"/>
            <a:ext cx="2158450" cy="334694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тверждает приказ МОДО СО</a:t>
            </a:r>
            <a:endParaRPr lang="ru-RU" sz="1100" i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9340955" y="3133053"/>
            <a:ext cx="2671154" cy="322984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оординирует проведение МОДО СО</a:t>
            </a:r>
            <a:endParaRPr lang="ru-RU" sz="1100" i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3646422" y="3127898"/>
            <a:ext cx="3440032" cy="334127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Утверждает график проведения тестирования МОДО СО</a:t>
            </a:r>
            <a:endParaRPr lang="ru-RU" sz="1100" i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340204" y="5936193"/>
            <a:ext cx="4078452" cy="216033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1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1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существляет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статистическую обработку итогов МОДО СО </a:t>
            </a:r>
            <a:endParaRPr lang="en-US" sz="11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314144" y="4061832"/>
            <a:ext cx="4078452" cy="328457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Разрабатывает и формирует базу тестовых заданий    МОДО СО</a:t>
            </a:r>
            <a:endParaRPr lang="en-US" sz="11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4488332" y="4452331"/>
            <a:ext cx="3676931" cy="648740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 начала тестирования проверяет готовность компьютерных классов, компьютерной техники,  телекоммуникационной сети</a:t>
            </a:r>
            <a:r>
              <a:rPr lang="en-US" sz="10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0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 соответствие аудиторий санитарно-гигиеническим нормам</a:t>
            </a:r>
            <a:endParaRPr lang="en-US" sz="105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8335178" y="3625625"/>
            <a:ext cx="3676931" cy="29695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образования</a:t>
            </a:r>
            <a:r>
              <a:rPr lang="ru-RU" sz="11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организации образования</a:t>
            </a:r>
            <a:endParaRPr lang="ru-RU" sz="1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8335177" y="4779282"/>
            <a:ext cx="3676931" cy="399711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беспечивают готовность организаций образования для проведения МОДО СО</a:t>
            </a:r>
            <a:endParaRPr lang="en-US" sz="105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8335177" y="4001794"/>
            <a:ext cx="3676931" cy="700836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существляют актуализацию данных НОБД </a:t>
            </a:r>
          </a:p>
          <a:p>
            <a:pPr algn="ctr"/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(общие сведения, регистрационные сведения по обучающимся, аудиторный фонд) по организациям образования, участвующим в МОДО СО</a:t>
            </a:r>
            <a:endParaRPr lang="en-US" sz="105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4479623" y="3965400"/>
            <a:ext cx="3676931" cy="423041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Сопровождают процесс проведения МОДО СО                в регионах</a:t>
            </a:r>
            <a:endParaRPr lang="en-US" sz="105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4488332" y="5671883"/>
            <a:ext cx="3676931" cy="528620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ообщает в Уполномоченный орган обо всех нештатных ситуациях, возникших в ходе проведения МОДО СО</a:t>
            </a:r>
            <a:endParaRPr lang="en-US" sz="105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8335176" y="5252227"/>
            <a:ext cx="3676931" cy="251219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беспечивают явку обучающихся на тестирование</a:t>
            </a:r>
            <a:endParaRPr lang="en-US" sz="105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8335176" y="5602980"/>
            <a:ext cx="3676931" cy="549246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беспечивают отсутствие у обучающихся запрещенных предметов во время прохождения тестирования </a:t>
            </a:r>
            <a:endParaRPr lang="en-US" sz="105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4614116" y="2164175"/>
            <a:ext cx="2725783" cy="364407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112 770 </a:t>
            </a:r>
            <a:r>
              <a:rPr lang="kk-KZ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участников</a:t>
            </a:r>
          </a:p>
        </p:txBody>
      </p:sp>
      <p:cxnSp>
        <p:nvCxnSpPr>
          <p:cNvPr id="98" name="Прямая со стрелкой 97"/>
          <p:cNvCxnSpPr/>
          <p:nvPr/>
        </p:nvCxnSpPr>
        <p:spPr>
          <a:xfrm>
            <a:off x="6040546" y="2528582"/>
            <a:ext cx="0" cy="206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Прямоугольник 99"/>
          <p:cNvSpPr/>
          <p:nvPr/>
        </p:nvSpPr>
        <p:spPr>
          <a:xfrm>
            <a:off x="194533" y="1993366"/>
            <a:ext cx="3937447" cy="435544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</a:t>
            </a:r>
            <a:r>
              <a:rPr lang="en-US" sz="1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количество баллов в </a:t>
            </a:r>
            <a:r>
              <a:rPr lang="kk-KZ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классах – </a:t>
            </a:r>
            <a:r>
              <a:rPr lang="kk-KZ" sz="1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баллов</a:t>
            </a:r>
          </a:p>
          <a:p>
            <a:pPr algn="ctr"/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Время теста: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105 минут (1 час 45 минут) </a:t>
            </a:r>
          </a:p>
        </p:txBody>
      </p:sp>
      <p:cxnSp>
        <p:nvCxnSpPr>
          <p:cNvPr id="101" name="Прямая со стрелкой 100"/>
          <p:cNvCxnSpPr/>
          <p:nvPr/>
        </p:nvCxnSpPr>
        <p:spPr>
          <a:xfrm>
            <a:off x="2655483" y="1787206"/>
            <a:ext cx="0" cy="206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/>
          <p:nvPr/>
        </p:nvCxnSpPr>
        <p:spPr>
          <a:xfrm>
            <a:off x="9702501" y="1743493"/>
            <a:ext cx="0" cy="206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" y="0"/>
            <a:ext cx="12191999" cy="6055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МОДО 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Алгоритм проведения для организации образования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4171" y="605562"/>
            <a:ext cx="11686903" cy="60531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540385" algn="l"/>
                <a:tab pos="630555" algn="l"/>
              </a:tabLst>
            </a:pPr>
            <a:r>
              <a:rPr lang="kk-KZ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обеспечивают </a:t>
            </a:r>
            <a:r>
              <a:rPr lang="ru-RU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готов</a:t>
            </a:r>
            <a:r>
              <a:rPr lang="kk-KZ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ность</a:t>
            </a:r>
            <a:r>
              <a:rPr lang="ru-RU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аудитории для проведения тестирования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540385" algn="l"/>
                <a:tab pos="630555" algn="l"/>
              </a:tabLst>
            </a:pPr>
            <a:r>
              <a:rPr lang="ru-RU" sz="12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(соответствие аудитории санитарно-гигиеническим требованиям</a:t>
            </a:r>
            <a:r>
              <a:rPr lang="kk-KZ" sz="12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наличие указателей к аудиториям в коридорах, наличие табличек с номерами на дверях аудиторий согласно аудиторному фонду, пронумерованные посадочные места в аудиториях</a:t>
            </a:r>
            <a:r>
              <a:rPr lang="ru-RU" sz="12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540385" algn="l"/>
                <a:tab pos="630555" algn="l"/>
              </a:tabLst>
            </a:pPr>
            <a:endParaRPr lang="ru-RU" sz="12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90170" algn="l"/>
                <a:tab pos="540385" algn="l"/>
                <a:tab pos="630555" algn="l"/>
              </a:tabLst>
            </a:pPr>
            <a:r>
              <a:rPr lang="ru-RU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утверждают Ответственного за организацию и проведение МОДО СО из числа сотрудников организации образования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90170" algn="l"/>
                <a:tab pos="540385" algn="l"/>
                <a:tab pos="630555" algn="l"/>
              </a:tabLst>
            </a:pPr>
            <a:endParaRPr lang="ru-RU" sz="11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540385" algn="l"/>
                <a:tab pos="630555" algn="l"/>
              </a:tabLst>
            </a:pPr>
            <a:r>
              <a:rPr lang="ru-RU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утверждают список дежурных и обеспечивают их явку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540385" algn="l"/>
                <a:tab pos="630555" algn="l"/>
              </a:tabLst>
            </a:pPr>
            <a:r>
              <a:rPr lang="ru-RU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kk-KZ" sz="12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качестве </a:t>
            </a:r>
            <a:r>
              <a:rPr lang="ru-RU" sz="12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дежурных привлекаются педагоги из образовательной области искусства, технологии и физической культуры. </a:t>
            </a:r>
            <a:r>
              <a:rPr lang="kk-KZ" sz="12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Общее количество дежурных определяется в зависимости от количества компьютерных классов. </a:t>
            </a:r>
            <a:r>
              <a:rPr lang="ru-RU" sz="12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Дежурный во время тестирования сопровождает по ко</a:t>
            </a:r>
            <a:r>
              <a:rPr lang="kk-KZ" sz="12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</a:t>
            </a:r>
            <a:r>
              <a:rPr lang="ru-RU" sz="1200" i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идору</a:t>
            </a:r>
            <a:r>
              <a:rPr lang="ru-RU" sz="12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выход обучающихся из аудитории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4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90170" algn="l"/>
                <a:tab pos="540385" algn="l"/>
                <a:tab pos="630555" algn="l"/>
              </a:tabLst>
            </a:pPr>
            <a:r>
              <a:rPr lang="ru-RU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обеспечивают присутствие медицинского персонала во время проведения МОДО СО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90170" algn="l"/>
                <a:tab pos="540385" algn="l"/>
                <a:tab pos="630555" algn="l"/>
              </a:tabLst>
            </a:pPr>
            <a:endParaRPr lang="ru-RU" sz="11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540385" algn="l"/>
                <a:tab pos="630555" algn="l"/>
              </a:tabLst>
            </a:pPr>
            <a:r>
              <a:rPr lang="ru-RU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обеспечивают бесперебойную работу электроснабжения и телекоммуникационной сети и компьютерной техники во время тестирования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540385" algn="l"/>
                <a:tab pos="630555" algn="l"/>
              </a:tabLst>
            </a:pPr>
            <a:endParaRPr lang="ru-RU" sz="11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540385" algn="l"/>
                <a:tab pos="630555" algn="l"/>
              </a:tabLst>
            </a:pPr>
            <a:r>
              <a:rPr lang="ru-RU" sz="1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организуют работу по соблюдению общественного порядка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540385" algn="l"/>
                <a:tab pos="630555" algn="l"/>
              </a:tabLst>
            </a:pPr>
            <a:endParaRPr lang="ru-RU" sz="11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0215" algn="l"/>
                <a:tab pos="540385" algn="l"/>
              </a:tabLst>
            </a:pPr>
            <a:r>
              <a:rPr lang="ru-RU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обеспечивают явку обучающихся на тестирование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450215" algn="l"/>
                <a:tab pos="540385" algn="l"/>
              </a:tabLst>
            </a:pPr>
            <a:endParaRPr lang="ru-RU" sz="11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0215" algn="l"/>
                <a:tab pos="540385" algn="l"/>
              </a:tabLst>
            </a:pPr>
            <a:r>
              <a:rPr lang="ru-RU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 три дня до проведения МОДО СО проводит разъяснительную работу для учеников по правилам поведения на тестировании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450215" algn="l"/>
                <a:tab pos="540385" algn="l"/>
              </a:tabLst>
            </a:pPr>
            <a:endParaRPr lang="ru-RU" sz="11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0215" algn="l"/>
                <a:tab pos="540385" algn="l"/>
              </a:tabLst>
            </a:pPr>
            <a:r>
              <a:rPr lang="ru-RU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обеспечивают отсутствие у обучающихся запрещенных предметов во время прохождения тестирования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450215" algn="l"/>
                <a:tab pos="540385" algn="l"/>
              </a:tabLst>
            </a:pPr>
            <a:r>
              <a:rPr lang="ru-RU" sz="12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(электронные записные книжки и принимающие - передающие электронные устройства, в том числе мобильные телефоны и иное электронное оборудование, справочную литературу, кроме таблицы Менделеева и таблицы растворимости солей)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450215" algn="l"/>
                <a:tab pos="540385" algn="l"/>
              </a:tabLst>
            </a:pPr>
            <a:endParaRPr lang="ru-RU" sz="1050" b="1" i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0215" algn="l"/>
                <a:tab pos="540385" algn="l"/>
              </a:tabLst>
            </a:pPr>
            <a:r>
              <a:rPr lang="ru-RU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предоставляет информацию по отсутствующим на тестировании по объективным причинам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450215" algn="l"/>
                <a:tab pos="540385" algn="l"/>
              </a:tabLst>
            </a:pPr>
            <a:r>
              <a:rPr lang="ru-RU" sz="12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(по состоянию здоровья, в случае смерти близких родственников, в связи с участием в соревнованиях и олимпиадах)</a:t>
            </a:r>
            <a:endParaRPr lang="ru-RU" sz="1200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59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9090</TotalTime>
  <Words>689</Words>
  <Application>Microsoft Office PowerPoint</Application>
  <PresentationFormat>Произвольный</PresentationFormat>
  <Paragraphs>83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Абылканова Динара Нурлановна</dc:creator>
  <cp:lastModifiedBy>ИО Директорррра</cp:lastModifiedBy>
  <cp:revision>95</cp:revision>
  <cp:lastPrinted>2022-04-11T12:08:46Z</cp:lastPrinted>
  <dcterms:created xsi:type="dcterms:W3CDTF">2022-04-05T04:45:35Z</dcterms:created>
  <dcterms:modified xsi:type="dcterms:W3CDTF">2022-04-13T01:55:25Z</dcterms:modified>
</cp:coreProperties>
</file>