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95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94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81" d="100"/>
          <a:sy n="81" d="100"/>
        </p:scale>
        <p:origin x="-246" y="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3FC98-FD7B-446C-A3A9-23A3F6209E4F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02057-8FBE-45AF-86AC-5B0FC2AD0A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995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3FC98-FD7B-446C-A3A9-23A3F6209E4F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02057-8FBE-45AF-86AC-5B0FC2AD0A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0300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3FC98-FD7B-446C-A3A9-23A3F6209E4F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02057-8FBE-45AF-86AC-5B0FC2AD0A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466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3FC98-FD7B-446C-A3A9-23A3F6209E4F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02057-8FBE-45AF-86AC-5B0FC2AD0A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8861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3FC98-FD7B-446C-A3A9-23A3F6209E4F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02057-8FBE-45AF-86AC-5B0FC2AD0A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6592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3FC98-FD7B-446C-A3A9-23A3F6209E4F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02057-8FBE-45AF-86AC-5B0FC2AD0A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7481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3FC98-FD7B-446C-A3A9-23A3F6209E4F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02057-8FBE-45AF-86AC-5B0FC2AD0A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2325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3FC98-FD7B-446C-A3A9-23A3F6209E4F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02057-8FBE-45AF-86AC-5B0FC2AD0A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814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3FC98-FD7B-446C-A3A9-23A3F6209E4F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02057-8FBE-45AF-86AC-5B0FC2AD0A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024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3FC98-FD7B-446C-A3A9-23A3F6209E4F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02057-8FBE-45AF-86AC-5B0FC2AD0A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6557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3FC98-FD7B-446C-A3A9-23A3F6209E4F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02057-8FBE-45AF-86AC-5B0FC2AD0A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6569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3FC98-FD7B-446C-A3A9-23A3F6209E4F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02057-8FBE-45AF-86AC-5B0FC2AD0A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395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avatars.mds.yandex.net/get-zen_doc/98986/pub_5c3ee42f7969f100ae92a62c_5c3ee43ea6047e00ac32f8dd/scale_1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29002"/>
            <a:ext cx="3883222" cy="3164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-1" y="44626"/>
            <a:ext cx="12192001" cy="6768752"/>
          </a:xfrm>
          <a:prstGeom prst="rect">
            <a:avLst/>
          </a:prstGeom>
          <a:noFill/>
          <a:ln w="889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0" y="559045"/>
            <a:ext cx="1209511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0" b="1" dirty="0" smtClean="0">
                <a:solidFill>
                  <a:srgbClr val="0070C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Правила</a:t>
            </a:r>
          </a:p>
          <a:p>
            <a:pPr algn="ctr"/>
            <a:r>
              <a:rPr lang="ru-RU" sz="10000" b="1" dirty="0" smtClean="0">
                <a:solidFill>
                  <a:srgbClr val="0070C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педагогической этики</a:t>
            </a:r>
            <a:endParaRPr lang="kk-KZ" sz="10000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4" descr="Картинки по запросу рухани жангыру картинка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456"/>
          <a:stretch/>
        </p:blipFill>
        <p:spPr bwMode="auto">
          <a:xfrm>
            <a:off x="10780514" y="160702"/>
            <a:ext cx="1314600" cy="796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489586" y="3597232"/>
            <a:ext cx="56539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Утверждены приказом Министра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образования и науки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Республики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Казахстан от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11 мая 2020 года  № 190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62591" y="6293607"/>
            <a:ext cx="90397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Чтобы воспитывать другого, мы должны воспитать 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прежде всего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себя. (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Н.В.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Гоголь)</a:t>
            </a:r>
          </a:p>
        </p:txBody>
      </p:sp>
    </p:spTree>
    <p:extLst>
      <p:ext uri="{BB962C8B-B14F-4D97-AF65-F5344CB8AC3E}">
        <p14:creationId xmlns:p14="http://schemas.microsoft.com/office/powerpoint/2010/main" val="3538825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testmoodle.sevsu.ru/pluginfile.php/120653/course/overviewfiles/%D0%B7%D0%B0%D1%81%D1%82%D0%B0%D0%B2%D0%BA%D0%B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7473" y="4940169"/>
            <a:ext cx="2619108" cy="1746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-1" y="44626"/>
            <a:ext cx="12192001" cy="6768752"/>
          </a:xfrm>
          <a:prstGeom prst="rect">
            <a:avLst/>
          </a:prstGeom>
          <a:noFill/>
          <a:ln w="889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Picture 4" descr="Картинки по запросу рухани жангыру картинка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456"/>
          <a:stretch/>
        </p:blipFill>
        <p:spPr bwMode="auto">
          <a:xfrm>
            <a:off x="10780514" y="160702"/>
            <a:ext cx="1314600" cy="796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848663" y="1742217"/>
            <a:ext cx="10140479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11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личным примером способствуют созданию устойчивой и позитивной морально-психологической обстановки в коллективе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12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придерживаются делового стиля в одежде в период исполнения своих служебных обязанностей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13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избегают использование своего статуса педагога в корыстных и иных личных целях;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непрерывно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совершенствуют свое профессиональное мастерство, активно занимаются самообразованием и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самосовершенствованием;</a:t>
            </a:r>
          </a:p>
          <a:p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48663" y="6086970"/>
            <a:ext cx="1011986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тот сможет стать настоящим учителем, кто никогда не забывает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 и сам был ребенком. (В. Сухомлинский)</a:t>
            </a:r>
          </a:p>
          <a:p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435998"/>
            <a:ext cx="1209511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500" b="1" dirty="0" smtClean="0">
                <a:solidFill>
                  <a:srgbClr val="C0000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Основные нормы педагогической этики</a:t>
            </a:r>
            <a:endParaRPr lang="kk-KZ" sz="4500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96886" y="1220828"/>
            <a:ext cx="671241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b="1" dirty="0" smtClean="0">
                <a:solidFill>
                  <a:srgbClr val="0070C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Педагоги в служебное и неслужебное время:</a:t>
            </a:r>
            <a:endParaRPr lang="kk-KZ" sz="3000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104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testmoodle.sevsu.ru/pluginfile.php/120653/course/overviewfiles/%D0%B7%D0%B0%D1%81%D1%82%D0%B0%D0%B2%D0%BA%D0%B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7473" y="4940169"/>
            <a:ext cx="2619108" cy="1746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-1" y="44626"/>
            <a:ext cx="12192001" cy="6768752"/>
          </a:xfrm>
          <a:prstGeom prst="rect">
            <a:avLst/>
          </a:prstGeom>
          <a:noFill/>
          <a:ln w="889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Picture 4" descr="Картинки по запросу рухани жангыру картинка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456"/>
          <a:stretch/>
        </p:blipFill>
        <p:spPr bwMode="auto">
          <a:xfrm>
            <a:off x="10780514" y="160702"/>
            <a:ext cx="1314600" cy="796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848663" y="1742217"/>
            <a:ext cx="1014047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14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в своей деятельности неукоснительно соблюдают принципы академической честности, в том числе обеспечение академической честности как основной институциональной ценности, формирующей честность и взаимоуважение в академической среде, проявлять уважение педагогом к своим обучающимся и воспитанникам как наставник, способствующий формированию академической культуры, поощрять и стимулировать участников образовательного процесса к продвижению и защите высоких стандартов академической честности, определение педагогом четкой политики дисциплины, ожидаемых требований от обучающихся, обеспечение ответственности обучающихся и принятие действующих мер за нарушение ими принципов и стандартов академической честности, создание академической среды, которая оказывает образовательную, социальную и психологическую поддержку обучающимся и не позволяет проявлять академическую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нечестность;личным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примером способствуют созданию устойчивой и позитивной морально-психологической обстановки в коллективе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48663" y="6086970"/>
            <a:ext cx="101198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требую от учителя только добрых нравов, так же, как я потребовал бы их от каждого 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гражданина. (Дени Дидро)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435998"/>
            <a:ext cx="1209511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500" b="1" dirty="0" smtClean="0">
                <a:solidFill>
                  <a:srgbClr val="C0000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Основные нормы педагогической этики</a:t>
            </a:r>
            <a:endParaRPr lang="kk-KZ" sz="4500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96886" y="1220828"/>
            <a:ext cx="671241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b="1" dirty="0" smtClean="0">
                <a:solidFill>
                  <a:srgbClr val="0070C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Педагоги в служебное и неслужебное время:</a:t>
            </a:r>
            <a:endParaRPr lang="kk-KZ" sz="3000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407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testmoodle.sevsu.ru/pluginfile.php/120653/course/overviewfiles/%D0%B7%D0%B0%D1%81%D1%82%D0%B0%D0%B2%D0%BA%D0%B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7473" y="4940169"/>
            <a:ext cx="2619108" cy="1746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-1" y="44626"/>
            <a:ext cx="12192001" cy="6768752"/>
          </a:xfrm>
          <a:prstGeom prst="rect">
            <a:avLst/>
          </a:prstGeom>
          <a:noFill/>
          <a:ln w="889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Picture 4" descr="Картинки по запросу рухани жангыру картинка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456"/>
          <a:stretch/>
        </p:blipFill>
        <p:spPr bwMode="auto">
          <a:xfrm>
            <a:off x="10780514" y="160702"/>
            <a:ext cx="1314600" cy="796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848663" y="1742217"/>
            <a:ext cx="10140479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публикуют материалы в СМИ, в том числе интернет-изданиях, выступают публично только от собственного имени как частного лица, при этом обеспечивают ведение дискуссии в корректной форме, воздерживаются от неконструктивной критики и неэтичных высказываний, не разглашают служебную информацию, которая не разрешена к обнародованию, не подрывают высокого звания педагога в обществе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16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публичные выступления, публикации СМИ от имени организации образования согласовывают с руководителем данной организации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17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в социальных сетях не распространяют непроверенную и (или) недостоверную, и (или) неэтичную информацию, способствуют укреплению в обществе высокого звания педагога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69279" y="6271032"/>
            <a:ext cx="101198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Нравственность — это самоуважение в действии. 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Эйвери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Вейсман)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435998"/>
            <a:ext cx="1209511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500" b="1" dirty="0" smtClean="0">
                <a:solidFill>
                  <a:srgbClr val="C0000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Основные нормы педагогической этики</a:t>
            </a:r>
            <a:endParaRPr lang="kk-KZ" sz="4500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96886" y="1220828"/>
            <a:ext cx="671241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b="1" dirty="0" smtClean="0">
                <a:solidFill>
                  <a:srgbClr val="0070C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Педагоги в служебное и неслужебное время:</a:t>
            </a:r>
            <a:endParaRPr lang="kk-KZ" sz="3000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325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testmoodle.sevsu.ru/pluginfile.php/120653/course/overviewfiles/%D0%B7%D0%B0%D1%81%D1%82%D0%B0%D0%B2%D0%BA%D0%B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7473" y="4940169"/>
            <a:ext cx="2619108" cy="1746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-1" y="44626"/>
            <a:ext cx="12192001" cy="6768752"/>
          </a:xfrm>
          <a:prstGeom prst="rect">
            <a:avLst/>
          </a:prstGeom>
          <a:noFill/>
          <a:ln w="889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Picture 4" descr="Картинки по запросу рухани жангыру картинка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456"/>
          <a:stretch/>
        </p:blipFill>
        <p:spPr bwMode="auto">
          <a:xfrm>
            <a:off x="10780514" y="160702"/>
            <a:ext cx="1314600" cy="796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848663" y="1742217"/>
            <a:ext cx="1014047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18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способствуют реализации государственной политики в области образования и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науки;</a:t>
            </a:r>
          </a:p>
          <a:p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19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обеспечивают конфиденциальность успехов (неуспехов) обучающегося и воспитанника, его социального положения, места работы родителей (законных представителей), и данные сведения разглашаются только с письменного согласия родителей (законных представителей) несовершеннолетнего обучающегося и (или) воспитанника, либо с письменного согласия совершеннолетнего обучающегося и (или) воспитанника.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звания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педагога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75251" y="6021769"/>
            <a:ext cx="1011986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Этичное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поведение должно основываться на симпатии к людям, образованности и социальных связях; религиозная основа вовсе не 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нужна.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(Альберт Эйнштейн)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435998"/>
            <a:ext cx="1209511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500" b="1" dirty="0" smtClean="0">
                <a:solidFill>
                  <a:srgbClr val="C0000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Основные нормы педагогической этики</a:t>
            </a:r>
            <a:endParaRPr lang="kk-KZ" sz="4500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96886" y="1220828"/>
            <a:ext cx="671241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b="1" dirty="0" smtClean="0">
                <a:solidFill>
                  <a:srgbClr val="0070C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Педагоги в служебное и неслужебное время:</a:t>
            </a:r>
            <a:endParaRPr lang="kk-KZ" sz="3000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2733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testmoodle.sevsu.ru/pluginfile.php/120653/course/overviewfiles/%D0%B7%D0%B0%D1%81%D1%82%D0%B0%D0%B2%D0%BA%D0%B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7473" y="4940169"/>
            <a:ext cx="2619108" cy="1746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-1" y="44626"/>
            <a:ext cx="12192001" cy="6768752"/>
          </a:xfrm>
          <a:prstGeom prst="rect">
            <a:avLst/>
          </a:prstGeom>
          <a:noFill/>
          <a:ln w="889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Picture 4" descr="Картинки по запросу рухани жангыру картинка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456"/>
          <a:stretch/>
        </p:blipFill>
        <p:spPr bwMode="auto">
          <a:xfrm>
            <a:off x="10780514" y="160702"/>
            <a:ext cx="1314600" cy="796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848663" y="1742217"/>
            <a:ext cx="1014047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уважают 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права, честь и достоинство человека независимо от возраста, пола, национальности, вероисповедания, гражданства, происхождения, социального, должностного и имущественного положения или любых иных 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обстоятельств;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ru-RU" sz="2000" dirty="0" smtClean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обращаются 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 участникам образовательного процесса по имени, в уважительной форме, а также с соблюдением общепринятых морально-этических норм, не допускают фактов произвольного искажения в написании и произношении имен участников образовательного 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процесса;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ru-RU" sz="2000" dirty="0" smtClean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 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допускают фактов финансовых и иных вымогательств по отношению к участникам образовательного процесса, прилагают усилия по пресечению таких действий со стороны своих коллег;</a:t>
            </a:r>
          </a:p>
          <a:p>
            <a:endParaRPr lang="ru-RU" sz="2000" dirty="0" smtClean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1635" y="6317803"/>
            <a:ext cx="101198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человек до последнего дня должен заниматься своим воспитанием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435998"/>
            <a:ext cx="1209511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500" b="1" dirty="0" smtClean="0">
                <a:solidFill>
                  <a:srgbClr val="C0000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Основные нормы педагогической этики</a:t>
            </a:r>
            <a:endParaRPr lang="kk-KZ" sz="4500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434639" y="1220828"/>
            <a:ext cx="1100378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b="1" dirty="0">
                <a:solidFill>
                  <a:srgbClr val="00206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В отношениях с участниками образовательного процесса </a:t>
            </a:r>
            <a:r>
              <a:rPr lang="ru-RU" sz="3000" b="1" dirty="0" smtClean="0">
                <a:solidFill>
                  <a:srgbClr val="00206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педагоги:</a:t>
            </a:r>
            <a:endParaRPr lang="kk-KZ" sz="3000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106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testmoodle.sevsu.ru/pluginfile.php/120653/course/overviewfiles/%D0%B7%D0%B0%D1%81%D1%82%D0%B0%D0%B2%D0%BA%D0%B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7473" y="4940169"/>
            <a:ext cx="2619108" cy="1746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-1" y="44626"/>
            <a:ext cx="12192001" cy="6768752"/>
          </a:xfrm>
          <a:prstGeom prst="rect">
            <a:avLst/>
          </a:prstGeom>
          <a:noFill/>
          <a:ln w="889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Picture 4" descr="Картинки по запросу рухани жангыру картинка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456"/>
          <a:stretch/>
        </p:blipFill>
        <p:spPr bwMode="auto">
          <a:xfrm>
            <a:off x="10780514" y="160702"/>
            <a:ext cx="1314600" cy="796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848663" y="1742217"/>
            <a:ext cx="1014047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своими 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действиями не дают повода для обоснованной критики со стороны общества, терпимо относиться к ней, используют конструктивную критику для устранения недостатков и улучшения своей профессиональной 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деятельности;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ru-RU" sz="2000" dirty="0" smtClean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оказывают 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профессиональную поддержку участникам образовательного 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процесса;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ru-RU" sz="2000" dirty="0" smtClean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 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подвергают дискриминации лиц, обратившихся с жалобой на нарушение педагогической этики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ru-RU" sz="2000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72137" y="6271032"/>
            <a:ext cx="101198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педагог соединяет в себе любовь к делу и к ученикам, он — совершенный педагог.  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435998"/>
            <a:ext cx="1209511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500" b="1" dirty="0" smtClean="0">
                <a:solidFill>
                  <a:srgbClr val="C0000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Основные нормы педагогической этики</a:t>
            </a:r>
            <a:endParaRPr lang="kk-KZ" sz="4500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434639" y="1220828"/>
            <a:ext cx="1100378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b="1" dirty="0">
                <a:solidFill>
                  <a:srgbClr val="00206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В отношениях с участниками образовательного процесса </a:t>
            </a:r>
            <a:r>
              <a:rPr lang="ru-RU" sz="3000" b="1" dirty="0" smtClean="0">
                <a:solidFill>
                  <a:srgbClr val="00206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педагоги:</a:t>
            </a:r>
            <a:endParaRPr lang="kk-KZ" sz="3000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155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testmoodle.sevsu.ru/pluginfile.php/120653/course/overviewfiles/%D0%B7%D0%B0%D1%81%D1%82%D0%B0%D0%B2%D0%BA%D0%B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7473" y="4940169"/>
            <a:ext cx="2619108" cy="1746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-1" y="44626"/>
            <a:ext cx="12192001" cy="6768752"/>
          </a:xfrm>
          <a:prstGeom prst="rect">
            <a:avLst/>
          </a:prstGeom>
          <a:noFill/>
          <a:ln w="889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Picture 4" descr="Картинки по запросу рухани жангыру картинка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456"/>
          <a:stretch/>
        </p:blipFill>
        <p:spPr bwMode="auto">
          <a:xfrm>
            <a:off x="10780514" y="160702"/>
            <a:ext cx="1314600" cy="796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848663" y="1742217"/>
            <a:ext cx="10140479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соблюдают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общепринятые морально-этические нормы, вежливы и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корректны;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ставят публично под сомнение профессиональную квалификацию другого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педагога;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воздерживаются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 голословных и бездоказательных жалоб и обращений, не принимают ответных мер против лица, который обратился с жалобой на нарушение педагогической этики. своими действиями не дают повода для обоснованной критики со стороны общества, терпимо относиться к ней, используют конструктивную критику для устранения недостатков и улучшения своей профессиональной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деятельности;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ru-RU" sz="2000" dirty="0" smtClean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48663" y="6086970"/>
            <a:ext cx="101198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Учитель, образ его мыслей — вот что самое главное во всяком обучении и воспитании. 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А.Дистервег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435998"/>
            <a:ext cx="1209511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500" b="1" dirty="0" smtClean="0">
                <a:solidFill>
                  <a:srgbClr val="C0000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Основные нормы педагогической этики</a:t>
            </a:r>
            <a:endParaRPr lang="kk-KZ" sz="4500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434639" y="1220828"/>
            <a:ext cx="67118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b="1" dirty="0">
                <a:solidFill>
                  <a:srgbClr val="0070C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В отношениях с коллегами </a:t>
            </a:r>
            <a:r>
              <a:rPr lang="ru-RU" sz="3000" b="1" dirty="0" smtClean="0">
                <a:solidFill>
                  <a:srgbClr val="0070C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педагоги:</a:t>
            </a:r>
            <a:endParaRPr lang="kk-KZ" sz="3000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1894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testmoodle.sevsu.ru/pluginfile.php/120653/course/overviewfiles/%D0%B7%D0%B0%D1%81%D1%82%D0%B0%D0%B2%D0%BA%D0%B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7473" y="4940169"/>
            <a:ext cx="2619108" cy="1746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-1" y="44626"/>
            <a:ext cx="12192001" cy="6768752"/>
          </a:xfrm>
          <a:prstGeom prst="rect">
            <a:avLst/>
          </a:prstGeom>
          <a:noFill/>
          <a:ln w="889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Picture 4" descr="Картинки по запросу рухани жангыру картинка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456"/>
          <a:stretch/>
        </p:blipFill>
        <p:spPr bwMode="auto">
          <a:xfrm>
            <a:off x="10780514" y="160702"/>
            <a:ext cx="1314600" cy="796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848663" y="6086970"/>
            <a:ext cx="101198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Нет более благородного и ценного занятия, чем человек, обучающий подрастающее поколение. (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Цицерон)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5779" y="1142316"/>
            <a:ext cx="12095114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500" b="1" dirty="0">
                <a:solidFill>
                  <a:srgbClr val="C0000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За нарушение педагогической этики педагоги в соответствии с законодательством Республики 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Казахстан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привлекаются к ответственности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11. Мониторинг соблюдения педагогической этики осуществляют соответствующие Советы по педагогической этике организации образования в порядке, определенном законодательством Республики Казахстан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kk-KZ" sz="2000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023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testmoodle.sevsu.ru/pluginfile.php/120653/course/overviewfiles/%D0%B7%D0%B0%D1%81%D1%82%D0%B0%D0%B2%D0%BA%D0%B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10826"/>
            <a:ext cx="2619108" cy="1746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-1" y="44626"/>
            <a:ext cx="12192001" cy="6768752"/>
          </a:xfrm>
          <a:prstGeom prst="rect">
            <a:avLst/>
          </a:prstGeom>
          <a:noFill/>
          <a:ln w="889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Picture 4" descr="Картинки по запросу рухани жангыру картинка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456"/>
          <a:stretch/>
        </p:blipFill>
        <p:spPr bwMode="auto">
          <a:xfrm>
            <a:off x="10780514" y="160702"/>
            <a:ext cx="1314600" cy="796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546883" y="957387"/>
            <a:ext cx="9516533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Закон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РК «О статусе 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педагога», Статья 5.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Педагогическая 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этика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 Педагогическая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этика основывается на принципах законности, добросовестности, ответственности, уважения чести и достоинства личности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 Нарушение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педагогической этики является дисциплинарным проступком и влечет дисциплинарную ответственность педагога в соответствии с трудовым законодательством Республики Казахстан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 Педагогическая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этика утверждается уполномоченным органом в области образования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71316" y="6294840"/>
            <a:ext cx="103206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Золотое правило этики гласит – поступайте с другими так, как хотите, чтобы поступали с вами.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8549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testmoodle.sevsu.ru/pluginfile.php/120653/course/overviewfiles/%D0%B7%D0%B0%D1%81%D1%82%D0%B0%D0%B2%D0%BA%D0%B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10826"/>
            <a:ext cx="2619108" cy="1746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-1" y="44626"/>
            <a:ext cx="12192001" cy="6768752"/>
          </a:xfrm>
          <a:prstGeom prst="rect">
            <a:avLst/>
          </a:prstGeom>
          <a:noFill/>
          <a:ln w="889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Picture 4" descr="Картинки по запросу рухани жангыру картинка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456"/>
          <a:stretch/>
        </p:blipFill>
        <p:spPr bwMode="auto">
          <a:xfrm>
            <a:off x="10780514" y="160702"/>
            <a:ext cx="1314600" cy="796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546883" y="957387"/>
            <a:ext cx="9516533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Настоящие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Правила педагогической этики (далее - педагогическая этика) разработаны в соответствии с положениями Закона Республики Казахстан от 27 июля 2007 года "Об образовании" и Закона Республики Казахстан от 27 декабря 2019 года "О статусе педагога", а также основаны на общепризнанных нравственных принципах, а также нормах Республики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Казахстан.</a:t>
            </a:r>
          </a:p>
          <a:p>
            <a:pPr marL="457200" indent="-457200">
              <a:buAutoNum type="arabicPeriod"/>
            </a:pPr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Педагогическая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этика представляет собой свод общих принципов и норм педагогической этики, которыми руководствуются педагоги организаций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образования.</a:t>
            </a:r>
          </a:p>
          <a:p>
            <a:pPr marL="457200" indent="-457200">
              <a:buAutoNum type="arabicPeriod"/>
            </a:pPr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Знание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 соблюдение педагогами положений педагогической этики является одним из критериев оценки качества их профессиональной деятельности и трудовой дисциплины.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023694" y="6317803"/>
            <a:ext cx="90397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 сам должен быть тем, чем он хочет сделать воспитанника. (</a:t>
            </a:r>
            <a:r>
              <a:rPr lang="ru-RU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В.И.Даль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1747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testmoodle.sevsu.ru/pluginfile.php/120653/course/overviewfiles/%D0%B7%D0%B0%D1%81%D1%82%D0%B0%D0%B2%D0%BA%D0%B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202" y="4940169"/>
            <a:ext cx="2619108" cy="1746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-1" y="44626"/>
            <a:ext cx="12192001" cy="6768752"/>
          </a:xfrm>
          <a:prstGeom prst="rect">
            <a:avLst/>
          </a:prstGeom>
          <a:noFill/>
          <a:ln w="889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Picture 4" descr="Картинки по запросу рухани жангыру картинка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456"/>
          <a:stretch/>
        </p:blipFill>
        <p:spPr bwMode="auto">
          <a:xfrm>
            <a:off x="10780514" y="160702"/>
            <a:ext cx="1314600" cy="796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381371" y="1355729"/>
            <a:ext cx="9516533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обросовестность: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Добросовестность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педагога предполагает его ответственность за результат обучения и воспитания, умение осуществлять коррективы в своей деятельности, развитую способность к критике и рефлексии, открытость для любых мнений, обучающихся и воспитанников, их родителей (законных представителей),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коллег.</a:t>
            </a:r>
          </a:p>
          <a:p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естность: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Честность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педагога предполагает открытость его оценочной деятельности, прозрачность создаваемой им образовательной среды. Честность запрещает педагогу нарушать права обучающихся и воспитанников, их родителей (законных представителей),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коллег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023693" y="6317803"/>
            <a:ext cx="96370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Обучать — значит вдвойне учиться. Детям нужны не поучения, а примеры. (</a:t>
            </a:r>
            <a:r>
              <a:rPr lang="ru-RU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Ж.Жубер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442" y="559044"/>
            <a:ext cx="1209511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500" b="1" dirty="0" smtClean="0">
                <a:solidFill>
                  <a:srgbClr val="C0000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Основные принципы педагогической этики</a:t>
            </a:r>
            <a:endParaRPr lang="kk-KZ" sz="4500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169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testmoodle.sevsu.ru/pluginfile.php/120653/course/overviewfiles/%D0%B7%D0%B0%D1%81%D1%82%D0%B0%D0%B2%D0%BA%D0%B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202" y="4940169"/>
            <a:ext cx="2619108" cy="1746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-1" y="44626"/>
            <a:ext cx="12192001" cy="6768752"/>
          </a:xfrm>
          <a:prstGeom prst="rect">
            <a:avLst/>
          </a:prstGeom>
          <a:noFill/>
          <a:ln w="889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Picture 4" descr="Картинки по запросу рухани жангыру картинка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456"/>
          <a:stretch/>
        </p:blipFill>
        <p:spPr bwMode="auto">
          <a:xfrm>
            <a:off x="10780514" y="160702"/>
            <a:ext cx="1314600" cy="796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144163" y="1244132"/>
            <a:ext cx="9516533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Уважение 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чести и достоинства личности: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Педагог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уважает честь и достоинство обучающихся и воспитанников, их родителей (законных представителей), людей, которые становятся объектами его профессионального внимания, тактичен в общении с ними. Он искренне желает развития ребенка, проявляет готовность всегда прийти ему на помощь, обеспечивает деликатность в оценке успехов (неуспехов) обучающегося и воспитанника с целью способствования развитию его личностного роста.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Не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допускается применение методов физического, морального и психологического насилия по отношению к участникам образовательного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процесса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атриотизм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Педагог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преданно и с любовью относится к своей Родине - Республике Казахстан, истории, традициям и языку. Сохраняет культурные и исторические традиции Республики Казахстан, передает это отношение обучающимся и воспитанникам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15800" y="6239417"/>
            <a:ext cx="96370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Этика есть безграничная ответственность за все, что 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живет.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 </a:t>
            </a:r>
            <a:r>
              <a:rPr lang="ru-RU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Швейцер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442" y="559044"/>
            <a:ext cx="1209511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500" b="1" dirty="0" smtClean="0">
                <a:solidFill>
                  <a:srgbClr val="C0000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Основные принципы педагогической этики</a:t>
            </a:r>
            <a:endParaRPr lang="kk-KZ" sz="4500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818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testmoodle.sevsu.ru/pluginfile.php/120653/course/overviewfiles/%D0%B7%D0%B0%D1%81%D1%82%D0%B0%D0%B2%D0%BA%D0%B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7473" y="4940169"/>
            <a:ext cx="2619108" cy="1746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-1" y="44626"/>
            <a:ext cx="12192001" cy="6768752"/>
          </a:xfrm>
          <a:prstGeom prst="rect">
            <a:avLst/>
          </a:prstGeom>
          <a:noFill/>
          <a:ln w="889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Picture 4" descr="Картинки по запросу рухани жангыру картинка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456"/>
          <a:stretch/>
        </p:blipFill>
        <p:spPr bwMode="auto">
          <a:xfrm>
            <a:off x="10780514" y="160702"/>
            <a:ext cx="1314600" cy="796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954635" y="1244132"/>
            <a:ext cx="1014047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Уважение 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общечеловеческих ценностей и толерантность: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Признавая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приоритет общечеловеческих ценностей, педагог с уважением относится к особенностям, ценностям и достоинству каждой национальной культуры.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Педагог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воспитывает культуру межнациональных отношений, пробуждает у обучающихся уважение прав и достоинства всех наций и всех людей вне зависимости от возраста, пола, языка, национальности, вероисповедания, гражданства, происхождения, социального, должностного и имущественного положения или любых иных обстоятельств;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Толерантность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педагога предполагает терпимость к обучающимся и воспитанникам, их родителям (законным представителям), терпимость к их социальному, должностному и имущественному положению, полу, расе, национальности, языку, отношению к религии, культуре, убеждениям, месту рождения и жительства, а также умение понимать и учитывать в работе несовершенства обучающихся и воспитанников.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Педагог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способствует созданию климата доверия и уважения в школьном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коллективе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023693" y="6317803"/>
            <a:ext cx="96370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 святы и чисты. Нельзя делать их игрушкою своего настроения. (</a:t>
            </a:r>
            <a:r>
              <a:rPr lang="ru-RU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А.П.Чехов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442" y="559044"/>
            <a:ext cx="1209511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500" b="1" dirty="0" smtClean="0">
                <a:solidFill>
                  <a:srgbClr val="C0000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Основные принципы педагогической этики</a:t>
            </a:r>
            <a:endParaRPr lang="kk-KZ" sz="4500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348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testmoodle.sevsu.ru/pluginfile.php/120653/course/overviewfiles/%D0%B7%D0%B0%D1%81%D1%82%D0%B0%D0%B2%D0%BA%D0%B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7473" y="4940169"/>
            <a:ext cx="2619108" cy="1746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-1" y="44626"/>
            <a:ext cx="12192001" cy="6768752"/>
          </a:xfrm>
          <a:prstGeom prst="rect">
            <a:avLst/>
          </a:prstGeom>
          <a:noFill/>
          <a:ln w="889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Picture 4" descr="Картинки по запросу рухани жангыру картинка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456"/>
          <a:stretch/>
        </p:blipFill>
        <p:spPr bwMode="auto">
          <a:xfrm>
            <a:off x="10780514" y="160702"/>
            <a:ext cx="1314600" cy="796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954635" y="1244132"/>
            <a:ext cx="10140479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Профессиональная 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солидарность:</a:t>
            </a:r>
          </a:p>
          <a:p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Педагог заботится о престиже профессии, уважает честь и достоинство коллег, не допускает действий, наносящих ущерб авторитету учительства.</a:t>
            </a:r>
          </a:p>
          <a:p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Не допускается в какой бы то ни было форме злоупотреблять доверием своих коллег, мешать им выполнять профессиональные обязанности, наносить им какой-либо ущерб. Педагог оказывает содействие коллегам в повышении уровня теоретического и методического мастерства, в развитии творческих способностей, приходит на помощь к коллегам, попавшим в беду. Профессиональная солидарность не может служить оправданием неправды и несправедливости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Непрерывность 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профессионального развития:</a:t>
            </a:r>
          </a:p>
          <a:p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Педагог совершенствует свое профессиональное мастерство, интеллектуальный, творческий и общенаучный уровень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23693" y="6040804"/>
            <a:ext cx="101198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должен не только обладать знаниями, но и вести правильный образ жизни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Второе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даже более 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важно. (Тиру-</a:t>
            </a:r>
            <a:r>
              <a:rPr lang="ru-RU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Валлювар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442" y="559044"/>
            <a:ext cx="1209511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500" b="1" dirty="0" smtClean="0">
                <a:solidFill>
                  <a:srgbClr val="C0000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Основные принципы педагогической этики</a:t>
            </a:r>
            <a:endParaRPr lang="kk-KZ" sz="4500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056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testmoodle.sevsu.ru/pluginfile.php/120653/course/overviewfiles/%D0%B7%D0%B0%D1%81%D1%82%D0%B0%D0%B2%D0%BA%D0%B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7473" y="4940169"/>
            <a:ext cx="2619108" cy="1746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-1" y="44626"/>
            <a:ext cx="12192001" cy="6768752"/>
          </a:xfrm>
          <a:prstGeom prst="rect">
            <a:avLst/>
          </a:prstGeom>
          <a:noFill/>
          <a:ln w="889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Picture 4" descr="Картинки по запросу рухани жангыру картинка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456"/>
          <a:stretch/>
        </p:blipFill>
        <p:spPr bwMode="auto">
          <a:xfrm>
            <a:off x="10780514" y="160702"/>
            <a:ext cx="1314600" cy="796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848663" y="1742217"/>
            <a:ext cx="1014047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arenR"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соблюдают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основные принципы педагогической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этики;</a:t>
            </a:r>
          </a:p>
          <a:p>
            <a:pPr marL="457200" indent="-457200">
              <a:buAutoNum type="arabicParenR"/>
            </a:pPr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>
              <a:buAutoNum type="arabicParenR"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способствуют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воспитанию обучающихся и воспитанников в духе высокой нравственности, уважения к родителям, этнокультурным ценностям, бережного отношения к окружающему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миру;</a:t>
            </a:r>
          </a:p>
          <a:p>
            <a:pPr marL="457200" indent="-457200">
              <a:buAutoNum type="arabicParenR"/>
            </a:pPr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>
              <a:buAutoNum type="arabicParenR"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прививают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обучающимся уважительное отношение к Родине - Республики Казахстан, вселяют дух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патриотизма.</a:t>
            </a:r>
          </a:p>
          <a:p>
            <a:pPr marL="457200" indent="-457200">
              <a:buAutoNum type="arabicParenR"/>
            </a:pPr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>
              <a:buAutoNum type="arabicParenR"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допускают совершения действий, способных дискредитировать высокое звание педагога Республики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Казахстан;</a:t>
            </a:r>
          </a:p>
          <a:p>
            <a:pPr marL="457200" indent="-457200">
              <a:buAutoNum type="arabicParenR"/>
            </a:pPr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>
              <a:buAutoNum type="arabicParenR"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добросовестно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 качественно исполняют свои служебные обязанности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48663" y="6040804"/>
            <a:ext cx="101198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Преподаватель должен иметь необыкновенно много нравственной энергии, чтоб не уснуть под убаюкивающее журчанье однообразной учительской 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жизни. (К.Д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Ушинский)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435998"/>
            <a:ext cx="1209511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500" b="1" dirty="0" smtClean="0">
                <a:solidFill>
                  <a:srgbClr val="C0000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Основные нормы педагогической этики</a:t>
            </a:r>
            <a:endParaRPr lang="kk-KZ" sz="4500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96886" y="1220828"/>
            <a:ext cx="671241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b="1" dirty="0" smtClean="0">
                <a:solidFill>
                  <a:srgbClr val="0070C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Педагоги в служебное и неслужебное время:</a:t>
            </a:r>
            <a:endParaRPr lang="kk-KZ" sz="3000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4645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testmoodle.sevsu.ru/pluginfile.php/120653/course/overviewfiles/%D0%B7%D0%B0%D1%81%D1%82%D0%B0%D0%B2%D0%BA%D0%B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7473" y="4940169"/>
            <a:ext cx="2619108" cy="1746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-1" y="44626"/>
            <a:ext cx="12192001" cy="6768752"/>
          </a:xfrm>
          <a:prstGeom prst="rect">
            <a:avLst/>
          </a:prstGeom>
          <a:noFill/>
          <a:ln w="889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Picture 4" descr="Картинки по запросу рухани жангыру картинка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456"/>
          <a:stretch/>
        </p:blipFill>
        <p:spPr bwMode="auto">
          <a:xfrm>
            <a:off x="10780514" y="160702"/>
            <a:ext cx="1314600" cy="796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848663" y="1742217"/>
            <a:ext cx="1014047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6) непрерывно совершенствуют свое профессиональное мастерство, активно занимаются самообразованием и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самосовершенствованием;</a:t>
            </a:r>
          </a:p>
          <a:p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7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неукоснительно соблюдают трудовую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дисциплину;</a:t>
            </a:r>
          </a:p>
          <a:p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бережно относятся к имуществу организации образования и не используют его в личных целях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9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принимают меры по предупреждению коррупции, своим личным поведением подают пример честности, беспристрастности и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справедливости;</a:t>
            </a:r>
          </a:p>
          <a:p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не допускают использования служебной информации в корыстных и иных личных целях;</a:t>
            </a:r>
          </a:p>
          <a:p>
            <a:pPr marL="457200" indent="-457200">
              <a:buAutoNum type="arabicParenR"/>
            </a:pPr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69279" y="6283123"/>
            <a:ext cx="101198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должен обладать максимальным авторитетом и минимальной властью. (Т. </a:t>
            </a:r>
            <a:r>
              <a:rPr lang="ru-RU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Сас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435998"/>
            <a:ext cx="1209511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500" b="1" dirty="0" smtClean="0">
                <a:solidFill>
                  <a:srgbClr val="C0000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Основные нормы педагогической этики</a:t>
            </a:r>
            <a:endParaRPr lang="kk-KZ" sz="4500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96886" y="1220828"/>
            <a:ext cx="671241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b="1" dirty="0" smtClean="0">
                <a:solidFill>
                  <a:srgbClr val="0070C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Педагоги в служебное и неслужебное время:</a:t>
            </a:r>
            <a:endParaRPr lang="kk-KZ" sz="3000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5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674</TotalTime>
  <Words>1438</Words>
  <Application>Microsoft Office PowerPoint</Application>
  <PresentationFormat>Произвольный</PresentationFormat>
  <Paragraphs>130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Direktor_G2</dc:creator>
  <cp:lastModifiedBy>ИО Директорррра</cp:lastModifiedBy>
  <cp:revision>51</cp:revision>
  <cp:lastPrinted>2022-01-11T05:03:01Z</cp:lastPrinted>
  <dcterms:created xsi:type="dcterms:W3CDTF">2020-10-16T07:26:00Z</dcterms:created>
  <dcterms:modified xsi:type="dcterms:W3CDTF">2022-01-11T05:05:10Z</dcterms:modified>
</cp:coreProperties>
</file>