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8" r:id="rId2"/>
    <p:sldId id="350" r:id="rId3"/>
    <p:sldId id="270" r:id="rId4"/>
    <p:sldId id="309" r:id="rId5"/>
    <p:sldId id="353" r:id="rId6"/>
    <p:sldId id="348" r:id="rId7"/>
    <p:sldId id="298" r:id="rId8"/>
    <p:sldId id="355" r:id="rId9"/>
    <p:sldId id="357" r:id="rId10"/>
    <p:sldId id="358" r:id="rId11"/>
    <p:sldId id="359" r:id="rId12"/>
    <p:sldId id="360" r:id="rId13"/>
    <p:sldId id="36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4"/>
    <a:srgbClr val="004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56" autoAdjust="0"/>
  </p:normalViewPr>
  <p:slideViewPr>
    <p:cSldViewPr>
      <p:cViewPr varScale="1">
        <p:scale>
          <a:sx n="75" d="100"/>
          <a:sy n="75" d="100"/>
        </p:scale>
        <p:origin x="166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46AC0-4DBB-4DB4-B5AA-780476AB435E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2A845-EB12-4CB6-8BEA-09ED22529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32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2A845-EB12-4CB6-8BEA-09ED2252991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233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2A845-EB12-4CB6-8BEA-09ED2252991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085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E2A845-EB12-4CB6-8BEA-09ED2252991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62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2.jpe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jpe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9923" r="34809" b="6777"/>
          <a:stretch/>
        </p:blipFill>
        <p:spPr bwMode="auto">
          <a:xfrm>
            <a:off x="-1" y="0"/>
            <a:ext cx="9144001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73048" y="2054700"/>
            <a:ext cx="60841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rgbClr val="002060"/>
              </a:solidFill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 ЕДИНАЯ ПРОГРАММА ВОСПИТАНИЯ «АДАЛ АЗАМАТ»</a:t>
            </a:r>
          </a:p>
          <a:p>
            <a:pPr algn="ctr"/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В организациях образования Восточно-Казахстанской области успешно  реализуется «Біртұтас тәрбие бағдарламасы» - Білімді Ел - Образованная  стран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0" t="16443" r="30193" b="13776"/>
          <a:stretch>
            <a:fillRect/>
          </a:stretch>
        </p:blipFill>
        <p:spPr bwMode="auto">
          <a:xfrm>
            <a:off x="323528" y="2852936"/>
            <a:ext cx="1296144" cy="12961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7036" y="3431600"/>
            <a:ext cx="6408712" cy="107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431213" y="5262208"/>
            <a:ext cx="2736306" cy="51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472171" y="1188803"/>
            <a:ext cx="2818219" cy="51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1BBB0A-9D05-BE05-3925-5EF4D8C65557}"/>
              </a:ext>
            </a:extLst>
          </p:cNvPr>
          <p:cNvSpPr/>
          <p:nvPr/>
        </p:nvSpPr>
        <p:spPr>
          <a:xfrm>
            <a:off x="1191964" y="116632"/>
            <a:ext cx="712445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КГУ «ОБЩЕОБРАЗОВАТЕЛЬНАЯ ШКОЛА №2 СЕЛА ЕГИНДЫКОЛЬ  ОТДЕЛА ОБРАЗОВАНИЯ ПО</a:t>
            </a:r>
          </a:p>
          <a:p>
            <a:pPr algn="ctr"/>
            <a:r>
              <a:rPr lang="ru-RU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ЕГИНДЫКОЛЬСКОМУ РАЙОНУ УПРАВЛЕНИЯ ОБРАЗОВАНИЯ АКМОЛИНСКОЙ ОБЛАСТИ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9F4BC81-E50F-17AC-BD38-D0AD604DD14D}"/>
              </a:ext>
            </a:extLst>
          </p:cNvPr>
          <p:cNvSpPr/>
          <p:nvPr/>
        </p:nvSpPr>
        <p:spPr>
          <a:xfrm>
            <a:off x="2954943" y="6254078"/>
            <a:ext cx="37437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2025-2026 учебный год</a:t>
            </a:r>
            <a:endParaRPr lang="ru-KZ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8045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159F1-11F6-D5FF-12F6-E3A0C6464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03858AB-2470-2603-315C-CCB82BE21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9923" r="34809" b="6777"/>
          <a:stretch/>
        </p:blipFill>
        <p:spPr bwMode="auto">
          <a:xfrm>
            <a:off x="17877" y="-24434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50718D-0C01-2938-5265-A58269D590A9}"/>
              </a:ext>
            </a:extLst>
          </p:cNvPr>
          <p:cNvSpPr/>
          <p:nvPr/>
        </p:nvSpPr>
        <p:spPr>
          <a:xfrm>
            <a:off x="539552" y="283732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0111EF-D623-43EB-F4E8-21C69EBE4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434"/>
            <a:ext cx="9144000" cy="688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73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6EECB-0FDE-189D-3B9D-9139BB18D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2130A26-EEB5-DDCD-B643-44EFBFBC7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9923" r="34809" b="6777"/>
          <a:stretch/>
        </p:blipFill>
        <p:spPr bwMode="auto">
          <a:xfrm>
            <a:off x="17877" y="-24434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0AEB85E-E724-A24C-B943-AEBBC9C91CA1}"/>
              </a:ext>
            </a:extLst>
          </p:cNvPr>
          <p:cNvSpPr/>
          <p:nvPr/>
        </p:nvSpPr>
        <p:spPr>
          <a:xfrm>
            <a:off x="539552" y="283732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8F243D-2CAB-197A-2B76-80F242095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640"/>
            <a:ext cx="914400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9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BF7FE-E594-188D-9799-F47E7F174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EE372FF-0391-3FC7-A974-33A14D859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9923" r="34809" b="6777"/>
          <a:stretch/>
        </p:blipFill>
        <p:spPr bwMode="auto">
          <a:xfrm>
            <a:off x="17877" y="-24434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1311E65-2D93-3321-D116-FC10FFBE6097}"/>
              </a:ext>
            </a:extLst>
          </p:cNvPr>
          <p:cNvSpPr/>
          <p:nvPr/>
        </p:nvSpPr>
        <p:spPr>
          <a:xfrm>
            <a:off x="539552" y="283732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3C081A-DE7F-49B5-802D-33D6FA21E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640"/>
            <a:ext cx="914400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88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9A283-0F9E-8B41-D480-255DC0731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52E20EA-2A47-A05B-606B-7CF1AFCBD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9923" r="34809" b="6777"/>
          <a:stretch/>
        </p:blipFill>
        <p:spPr bwMode="auto">
          <a:xfrm>
            <a:off x="17877" y="-24434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755E24-5BE0-583D-5A4E-FD48725B57FE}"/>
              </a:ext>
            </a:extLst>
          </p:cNvPr>
          <p:cNvSpPr/>
          <p:nvPr/>
        </p:nvSpPr>
        <p:spPr>
          <a:xfrm>
            <a:off x="539552" y="283732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7F4475-3927-F530-EB42-C76D89641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6" y="-171400"/>
            <a:ext cx="9108247" cy="70049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589D9A-96C4-D4D3-1070-87A41A549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190462"/>
            <a:ext cx="3384376" cy="329372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0FF250F-F0D9-0145-E822-A473AE9BF2CD}"/>
              </a:ext>
            </a:extLst>
          </p:cNvPr>
          <p:cNvSpPr/>
          <p:nvPr/>
        </p:nvSpPr>
        <p:spPr>
          <a:xfrm>
            <a:off x="2412558" y="5855798"/>
            <a:ext cx="6681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90480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D6E95-783D-6960-F892-F38C8F793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0F37AD3-517B-ADD8-8599-2B0D8B66D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9923" r="34809" b="6777"/>
          <a:stretch/>
        </p:blipFill>
        <p:spPr bwMode="auto">
          <a:xfrm>
            <a:off x="22579" y="34719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4EEBDB-36B3-DE3A-66A0-B024F5E0B70D}"/>
              </a:ext>
            </a:extLst>
          </p:cNvPr>
          <p:cNvSpPr/>
          <p:nvPr/>
        </p:nvSpPr>
        <p:spPr>
          <a:xfrm>
            <a:off x="539552" y="283732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dirty="0"/>
              <a:t> 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E4FCBEF7-FB02-64FC-FB34-924FF32DB67C}"/>
              </a:ext>
            </a:extLst>
          </p:cNvPr>
          <p:cNvGrpSpPr/>
          <p:nvPr/>
        </p:nvGrpSpPr>
        <p:grpSpPr>
          <a:xfrm>
            <a:off x="0" y="906640"/>
            <a:ext cx="9144000" cy="2049743"/>
            <a:chOff x="0" y="0"/>
            <a:chExt cx="4816593" cy="1079700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3BF9DFEF-C071-6410-DA80-BDA03D488749}"/>
                </a:ext>
              </a:extLst>
            </p:cNvPr>
            <p:cNvSpPr/>
            <p:nvPr/>
          </p:nvSpPr>
          <p:spPr>
            <a:xfrm>
              <a:off x="0" y="0"/>
              <a:ext cx="4816592" cy="1079700"/>
            </a:xfrm>
            <a:custGeom>
              <a:avLst/>
              <a:gdLst/>
              <a:ahLst/>
              <a:cxnLst/>
              <a:rect l="l" t="t" r="r" b="b"/>
              <a:pathLst>
                <a:path w="4816592" h="1079700">
                  <a:moveTo>
                    <a:pt x="0" y="0"/>
                  </a:moveTo>
                  <a:lnTo>
                    <a:pt x="4816592" y="0"/>
                  </a:lnTo>
                  <a:lnTo>
                    <a:pt x="4816592" y="1079700"/>
                  </a:lnTo>
                  <a:lnTo>
                    <a:pt x="0" y="1079700"/>
                  </a:lnTo>
                  <a:close/>
                </a:path>
              </a:pathLst>
            </a:custGeom>
            <a:solidFill>
              <a:srgbClr val="DBE5EA"/>
            </a:solidFill>
          </p:spPr>
          <p:txBody>
            <a:bodyPr/>
            <a:lstStyle/>
            <a:p>
              <a:endParaRPr lang="ru-RU" sz="900" dirty="0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B21D2461-EED9-96E0-F69F-97B8DAAF5ADB}"/>
                </a:ext>
              </a:extLst>
            </p:cNvPr>
            <p:cNvSpPr txBox="1"/>
            <p:nvPr/>
          </p:nvSpPr>
          <p:spPr>
            <a:xfrm>
              <a:off x="0" y="-104775"/>
              <a:ext cx="4816593" cy="118447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847"/>
                </a:lnSpc>
              </a:pPr>
              <a:endParaRPr sz="900"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4479976E-A52B-64A2-6A4F-2BCBFF86B422}"/>
              </a:ext>
            </a:extLst>
          </p:cNvPr>
          <p:cNvSpPr/>
          <p:nvPr/>
        </p:nvSpPr>
        <p:spPr>
          <a:xfrm>
            <a:off x="539550" y="116632"/>
            <a:ext cx="4051867" cy="4536504"/>
          </a:xfrm>
          <a:custGeom>
            <a:avLst/>
            <a:gdLst/>
            <a:ahLst/>
            <a:cxnLst/>
            <a:rect l="l" t="t" r="r" b="b"/>
            <a:pathLst>
              <a:path w="9069469" h="10291596">
                <a:moveTo>
                  <a:pt x="0" y="0"/>
                </a:moveTo>
                <a:lnTo>
                  <a:pt x="9069469" y="0"/>
                </a:lnTo>
                <a:lnTo>
                  <a:pt x="9069469" y="10291596"/>
                </a:lnTo>
                <a:lnTo>
                  <a:pt x="0" y="102915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 sz="90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BFD177DE-07A3-2695-B410-5C72826BE5A8}"/>
              </a:ext>
            </a:extLst>
          </p:cNvPr>
          <p:cNvSpPr/>
          <p:nvPr/>
        </p:nvSpPr>
        <p:spPr>
          <a:xfrm>
            <a:off x="797863" y="609339"/>
            <a:ext cx="3459813" cy="3539741"/>
          </a:xfrm>
          <a:custGeom>
            <a:avLst/>
            <a:gdLst/>
            <a:ahLst/>
            <a:cxnLst/>
            <a:rect l="l" t="t" r="r" b="b"/>
            <a:pathLst>
              <a:path w="7811234" h="7811234">
                <a:moveTo>
                  <a:pt x="0" y="0"/>
                </a:moveTo>
                <a:lnTo>
                  <a:pt x="7811235" y="0"/>
                </a:lnTo>
                <a:lnTo>
                  <a:pt x="7811235" y="7811234"/>
                </a:lnTo>
                <a:lnTo>
                  <a:pt x="0" y="7811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 sz="900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60901DAF-E96F-4093-CE79-7E530889DBC3}"/>
              </a:ext>
            </a:extLst>
          </p:cNvPr>
          <p:cNvGrpSpPr/>
          <p:nvPr/>
        </p:nvGrpSpPr>
        <p:grpSpPr>
          <a:xfrm>
            <a:off x="4694369" y="836712"/>
            <a:ext cx="4191000" cy="2448550"/>
            <a:chOff x="0" y="0"/>
            <a:chExt cx="2321216" cy="1198192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493B0A68-3E87-4B44-E034-2C6A2D30B42D}"/>
                </a:ext>
              </a:extLst>
            </p:cNvPr>
            <p:cNvSpPr/>
            <p:nvPr/>
          </p:nvSpPr>
          <p:spPr>
            <a:xfrm>
              <a:off x="0" y="0"/>
              <a:ext cx="2321216" cy="1198192"/>
            </a:xfrm>
            <a:custGeom>
              <a:avLst/>
              <a:gdLst/>
              <a:ahLst/>
              <a:cxnLst/>
              <a:rect l="l" t="t" r="r" b="b"/>
              <a:pathLst>
                <a:path w="2321216" h="1198192">
                  <a:moveTo>
                    <a:pt x="44800" y="0"/>
                  </a:moveTo>
                  <a:lnTo>
                    <a:pt x="2276416" y="0"/>
                  </a:lnTo>
                  <a:cubicBezTo>
                    <a:pt x="2301158" y="0"/>
                    <a:pt x="2321216" y="20058"/>
                    <a:pt x="2321216" y="44800"/>
                  </a:cubicBezTo>
                  <a:lnTo>
                    <a:pt x="2321216" y="1153392"/>
                  </a:lnTo>
                  <a:cubicBezTo>
                    <a:pt x="2321216" y="1178134"/>
                    <a:pt x="2301158" y="1198192"/>
                    <a:pt x="2276416" y="1198192"/>
                  </a:cubicBezTo>
                  <a:lnTo>
                    <a:pt x="44800" y="1198192"/>
                  </a:lnTo>
                  <a:cubicBezTo>
                    <a:pt x="20058" y="1198192"/>
                    <a:pt x="0" y="1178134"/>
                    <a:pt x="0" y="1153392"/>
                  </a:cubicBezTo>
                  <a:lnTo>
                    <a:pt x="0" y="44800"/>
                  </a:lnTo>
                  <a:cubicBezTo>
                    <a:pt x="0" y="20058"/>
                    <a:pt x="20058" y="0"/>
                    <a:pt x="44800" y="0"/>
                  </a:cubicBezTo>
                  <a:close/>
                </a:path>
              </a:pathLst>
            </a:custGeom>
            <a:solidFill>
              <a:srgbClr val="F8F8F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ru-RU" sz="900"/>
            </a:p>
          </p:txBody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82091FFF-B995-2250-23A9-0B27E7620468}"/>
                </a:ext>
              </a:extLst>
            </p:cNvPr>
            <p:cNvSpPr txBox="1"/>
            <p:nvPr/>
          </p:nvSpPr>
          <p:spPr>
            <a:xfrm>
              <a:off x="0" y="-161925"/>
              <a:ext cx="2321216" cy="136011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2040"/>
                </a:lnSpc>
              </a:pPr>
              <a:endParaRPr sz="900"/>
            </a:p>
          </p:txBody>
        </p:sp>
      </p:grpSp>
      <p:sp>
        <p:nvSpPr>
          <p:cNvPr id="16" name="TextBox 12">
            <a:extLst>
              <a:ext uri="{FF2B5EF4-FFF2-40B4-BE49-F238E27FC236}">
                <a16:creationId xmlns:a16="http://schemas.microsoft.com/office/drawing/2014/main" id="{AD70FAF0-BA1E-6518-C62D-631EBCE98D6A}"/>
              </a:ext>
            </a:extLst>
          </p:cNvPr>
          <p:cNvSpPr txBox="1"/>
          <p:nvPr/>
        </p:nvSpPr>
        <p:spPr>
          <a:xfrm>
            <a:off x="4876800" y="664201"/>
            <a:ext cx="3905617" cy="20358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  <a:spcBef>
                <a:spcPct val="0"/>
              </a:spcBef>
            </a:pPr>
            <a:endParaRPr lang="kk-KZ"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ts val="2040"/>
              </a:lnSpc>
              <a:spcBef>
                <a:spcPct val="0"/>
              </a:spcBef>
            </a:pPr>
            <a:r>
              <a:rPr lang="kk-KZ" sz="16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ru-RU" sz="16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прошлом году во всех школах стартовала  программа</a:t>
            </a:r>
            <a:r>
              <a:rPr lang="en-US" sz="16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«Біртұтас </a:t>
            </a:r>
            <a:r>
              <a:rPr lang="en-US" sz="1600" dirty="0" err="1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тәрбие</a:t>
            </a:r>
            <a:r>
              <a:rPr lang="ru-RU" sz="16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».</a:t>
            </a:r>
            <a:r>
              <a:rPr lang="en-US" sz="16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Члены Курултая предлагают в будущем назвать эту программу «</a:t>
            </a:r>
            <a:r>
              <a:rPr lang="ru-RU" sz="1600" dirty="0" err="1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Адал</a:t>
            </a:r>
            <a:r>
              <a:rPr lang="ru-RU" sz="16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600" dirty="0" err="1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азамат</a:t>
            </a:r>
            <a:r>
              <a:rPr lang="ru-RU" sz="16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». Я полностью согласен с этим предложением. (Из выступления на IV Национальном курултае)</a:t>
            </a:r>
          </a:p>
          <a:p>
            <a:pPr algn="just">
              <a:lnSpc>
                <a:spcPts val="2040"/>
              </a:lnSpc>
              <a:spcBef>
                <a:spcPct val="0"/>
              </a:spcBef>
            </a:pPr>
            <a:r>
              <a:rPr lang="kk-KZ" sz="16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 lang="en-US" sz="1600" dirty="0">
              <a:solidFill>
                <a:schemeClr val="tx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65D7E542-3C04-D68C-F0D0-9118F52FF795}"/>
              </a:ext>
            </a:extLst>
          </p:cNvPr>
          <p:cNvSpPr txBox="1"/>
          <p:nvPr/>
        </p:nvSpPr>
        <p:spPr>
          <a:xfrm>
            <a:off x="7542089" y="4727482"/>
            <a:ext cx="1087562" cy="33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5"/>
              </a:lnSpc>
              <a:spcBef>
                <a:spcPct val="0"/>
              </a:spcBef>
            </a:pPr>
            <a:endParaRPr lang="en-US" sz="1750" b="1" dirty="0">
              <a:solidFill>
                <a:srgbClr val="000000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EFDAB26B-720A-DAB6-D12A-B890CE0C9CFC}"/>
              </a:ext>
            </a:extLst>
          </p:cNvPr>
          <p:cNvSpPr txBox="1"/>
          <p:nvPr/>
        </p:nvSpPr>
        <p:spPr>
          <a:xfrm>
            <a:off x="7005191" y="5144995"/>
            <a:ext cx="1624459" cy="228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"/>
              </a:lnSpc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AB838E84-E1F2-F36A-9A14-0A7F276AE3C3}"/>
              </a:ext>
            </a:extLst>
          </p:cNvPr>
          <p:cNvGrpSpPr/>
          <p:nvPr/>
        </p:nvGrpSpPr>
        <p:grpSpPr>
          <a:xfrm>
            <a:off x="539552" y="4437112"/>
            <a:ext cx="8242629" cy="1998156"/>
            <a:chOff x="0" y="0"/>
            <a:chExt cx="2321216" cy="1198192"/>
          </a:xfrm>
        </p:grpSpPr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47B87A7-0669-3F7D-156E-B2E7834D4FD1}"/>
                </a:ext>
              </a:extLst>
            </p:cNvPr>
            <p:cNvSpPr/>
            <p:nvPr/>
          </p:nvSpPr>
          <p:spPr>
            <a:xfrm>
              <a:off x="0" y="0"/>
              <a:ext cx="2321216" cy="1198192"/>
            </a:xfrm>
            <a:custGeom>
              <a:avLst/>
              <a:gdLst/>
              <a:ahLst/>
              <a:cxnLst/>
              <a:rect l="l" t="t" r="r" b="b"/>
              <a:pathLst>
                <a:path w="2321216" h="1198192">
                  <a:moveTo>
                    <a:pt x="44800" y="0"/>
                  </a:moveTo>
                  <a:lnTo>
                    <a:pt x="2276416" y="0"/>
                  </a:lnTo>
                  <a:cubicBezTo>
                    <a:pt x="2301158" y="0"/>
                    <a:pt x="2321216" y="20058"/>
                    <a:pt x="2321216" y="44800"/>
                  </a:cubicBezTo>
                  <a:lnTo>
                    <a:pt x="2321216" y="1153392"/>
                  </a:lnTo>
                  <a:cubicBezTo>
                    <a:pt x="2321216" y="1178134"/>
                    <a:pt x="2301158" y="1198192"/>
                    <a:pt x="2276416" y="1198192"/>
                  </a:cubicBezTo>
                  <a:lnTo>
                    <a:pt x="44800" y="1198192"/>
                  </a:lnTo>
                  <a:cubicBezTo>
                    <a:pt x="20058" y="1198192"/>
                    <a:pt x="0" y="1178134"/>
                    <a:pt x="0" y="1153392"/>
                  </a:cubicBezTo>
                  <a:lnTo>
                    <a:pt x="0" y="44800"/>
                  </a:lnTo>
                  <a:cubicBezTo>
                    <a:pt x="0" y="20058"/>
                    <a:pt x="20058" y="0"/>
                    <a:pt x="44800" y="0"/>
                  </a:cubicBezTo>
                  <a:close/>
                </a:path>
              </a:pathLst>
            </a:custGeom>
            <a:solidFill>
              <a:srgbClr val="F8F8F8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ru-RU" sz="900"/>
            </a:p>
          </p:txBody>
        </p: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6C6C1882-F8A4-B878-F44B-3E512E0388FD}"/>
                </a:ext>
              </a:extLst>
            </p:cNvPr>
            <p:cNvSpPr txBox="1"/>
            <p:nvPr/>
          </p:nvSpPr>
          <p:spPr>
            <a:xfrm>
              <a:off x="0" y="-161925"/>
              <a:ext cx="2321216" cy="136011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2040"/>
                </a:lnSpc>
              </a:pPr>
              <a:endParaRPr sz="90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49CFF93-949D-6BA9-66E7-5114850D443A}"/>
              </a:ext>
            </a:extLst>
          </p:cNvPr>
          <p:cNvSpPr txBox="1"/>
          <p:nvPr/>
        </p:nvSpPr>
        <p:spPr>
          <a:xfrm>
            <a:off x="690384" y="4852045"/>
            <a:ext cx="78020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Министра образования Республики Казахстан №123 от 26 мая 2025 года, изменено название Комплексной образовательной программы «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Біртұтас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тәрбие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на 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«АДАЛ АЗАМАТ». Утверждено на 2025-2026 учебный год.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100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9923" r="34809" b="6777"/>
          <a:stretch/>
        </p:blipFill>
        <p:spPr bwMode="auto">
          <a:xfrm>
            <a:off x="22579" y="34719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29844" y="3431599"/>
            <a:ext cx="6408713" cy="107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5330" y="2460284"/>
            <a:ext cx="7198700" cy="4097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002060"/>
                </a:solidFill>
              </a:rPr>
              <a:t>Цель: формирование гармонично развитой личности обучающегося на основе ценностей казахстанской культуры, через развитие духовно-нравственных качеств, гражданской ответственности и патриотизма, добропорядочности и добросовестности.</a:t>
            </a:r>
            <a:endParaRPr lang="kk-KZ" sz="3200" b="1" dirty="0">
              <a:solidFill>
                <a:srgbClr val="00206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5" y="849682"/>
            <a:ext cx="2364227" cy="149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83732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dirty="0"/>
              <a:t> </a:t>
            </a:r>
          </a:p>
        </p:txBody>
      </p:sp>
      <p:pic>
        <p:nvPicPr>
          <p:cNvPr id="10" name="Picture 2" descr="C:\Users\Admin\Downloads\WhatsApp Image 2023-12-07 at 20.23.1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883" y="58478"/>
            <a:ext cx="1123488" cy="101734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B68C67-0692-B3D3-7760-9AFBF27D7D56}"/>
              </a:ext>
            </a:extLst>
          </p:cNvPr>
          <p:cNvSpPr/>
          <p:nvPr/>
        </p:nvSpPr>
        <p:spPr>
          <a:xfrm>
            <a:off x="2619606" y="1033243"/>
            <a:ext cx="39047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Адал</a:t>
            </a:r>
            <a:r>
              <a:rPr lang="ru-RU" sz="54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Азамат</a:t>
            </a:r>
          </a:p>
        </p:txBody>
      </p:sp>
    </p:spTree>
    <p:extLst>
      <p:ext uri="{BB962C8B-B14F-4D97-AF65-F5344CB8AC3E}">
        <p14:creationId xmlns:p14="http://schemas.microsoft.com/office/powerpoint/2010/main" val="2598154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9923" r="34809" b="677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0390" y="3353076"/>
            <a:ext cx="5934928" cy="107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4404" y="4473607"/>
            <a:ext cx="38426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dirty="0"/>
              <a:t>«Үнемі тұтыну»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24404" y="6137021"/>
            <a:ext cx="384262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dirty="0"/>
              <a:t>«Күй күмбірі»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312425" y="1374112"/>
            <a:ext cx="384343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dirty="0"/>
              <a:t>«Ұлттық ойын – ұлт қазынасы»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75391" y="2695102"/>
            <a:ext cx="384343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dirty="0"/>
              <a:t>«Өнегелі 15 минут»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96731" y="1031688"/>
            <a:ext cx="149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FF0000"/>
                </a:solidFill>
              </a:rPr>
              <a:t>ЕЖЕДНЕВНО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04016" y="963281"/>
            <a:ext cx="16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solidFill>
                  <a:srgbClr val="FF0000"/>
                </a:solidFill>
              </a:rPr>
              <a:t>ЕЖЕНЕДЕЛЬНО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4980" y="2690336"/>
            <a:ext cx="341136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dirty="0"/>
              <a:t>«Менің Қазақстаным» 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4764980" y="4453972"/>
            <a:ext cx="34708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dirty="0"/>
              <a:t>«Апта дәйексөздері» - 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764980" y="6137021"/>
            <a:ext cx="350307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dirty="0"/>
              <a:t>«Қауіпсіздік сабағы»</a:t>
            </a:r>
            <a:endParaRPr lang="ru-RU" dirty="0"/>
          </a:p>
        </p:txBody>
      </p:sp>
      <p:pic>
        <p:nvPicPr>
          <p:cNvPr id="1026" name="Picture 2" descr="Как появляются гимн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786" y="1374112"/>
            <a:ext cx="2245683" cy="1320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Жаңаөзен Тоғызыншы Мектеп | Апта дәйек сөздер. @zhanaozen_bilim_bolimi |  Instag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724" y="3064434"/>
            <a:ext cx="1671624" cy="1389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Жаңаөзен Тоғызыншы Мектеп | Апта дәйек сөздер. @zhanaozen_bilim_bolimi |  Instagr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0" b="-1"/>
          <a:stretch/>
        </p:blipFill>
        <p:spPr bwMode="auto">
          <a:xfrm>
            <a:off x="4764980" y="3064434"/>
            <a:ext cx="1839914" cy="1389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Балалардың жолдағы қауіпсіздігі» акциясы өткізіледі » Қармақшы таңы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880" y="4828499"/>
            <a:ext cx="1316028" cy="1308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үй күмбірі” — үлкен қоңырау кезінде оқушыларды шығармашылыққа баулуға  бағытталған ерекше шара. Бұл бастаманың мақсаты – оқушыларға қазақтың  дәстүрлі күйлерін тыңдату арқылы ұлттық өнерге деген қызығушылықтарын  арттыру және олардың рухани дамуына ықпал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88"/>
          <a:stretch/>
        </p:blipFill>
        <p:spPr bwMode="auto">
          <a:xfrm>
            <a:off x="1413029" y="4877621"/>
            <a:ext cx="1270483" cy="12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Школа-лицей 28 | “Күй күмбірі” Күй күмбірі – жаңа қоңырау үні! Біздің  мектепте дәстүрлі қоңырау үні орнын қазақтың киелі күмбірлеген күйі  ойнайды. Әр... | Instagra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4" b="32071"/>
          <a:stretch/>
        </p:blipFill>
        <p:spPr bwMode="auto">
          <a:xfrm>
            <a:off x="1334653" y="4877622"/>
            <a:ext cx="1537046" cy="125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Жылыой Он Үшінші Мектеп | «Суды, тамақты, энергияны үнемді тұтыну»  тақырыбында сынып сағаты өткізілді. Мақсаты: Өз міндеттеріне  жауапкершілікпен қарау. - Заттар мен... | Instagra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5" b="14363"/>
          <a:stretch/>
        </p:blipFill>
        <p:spPr bwMode="auto">
          <a:xfrm>
            <a:off x="1317985" y="3064435"/>
            <a:ext cx="1561702" cy="1415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“Өнегелі 15 минут”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r="8772"/>
          <a:stretch/>
        </p:blipFill>
        <p:spPr bwMode="auto">
          <a:xfrm>
            <a:off x="2879687" y="1794328"/>
            <a:ext cx="1239140" cy="860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Ұлттық ойын ұлт қазынасы by pantera_1977 on emaz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79" y="1799100"/>
            <a:ext cx="1159599" cy="869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012551" y="110950"/>
            <a:ext cx="6390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rgbClr val="002060"/>
                </a:solidFill>
              </a:rPr>
              <a:t>Мероприятия каждого месяца включают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6" name="Picture 2" descr="C:\Users\Admin\Downloads\WhatsApp Image 2023-12-07 at 20.23.14.jpe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671" y="110950"/>
            <a:ext cx="1123488" cy="101734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104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4F301-27E7-7645-8F31-B45277116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3313FE4-55CA-49F8-7573-5B083CADF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9923" r="34809" b="6777"/>
          <a:stretch/>
        </p:blipFill>
        <p:spPr bwMode="auto">
          <a:xfrm>
            <a:off x="39542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BE71DA-50F8-FB26-3E84-D05FE3A8BDE8}"/>
              </a:ext>
            </a:extLst>
          </p:cNvPr>
          <p:cNvSpPr txBox="1"/>
          <p:nvPr/>
        </p:nvSpPr>
        <p:spPr>
          <a:xfrm>
            <a:off x="60936" y="6380807"/>
            <a:ext cx="398926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dirty="0"/>
              <a:t>«Ойынға салауатты көзқарас»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F7898-A4B0-99F2-B680-DFB8367264EA}"/>
              </a:ext>
            </a:extLst>
          </p:cNvPr>
          <p:cNvSpPr txBox="1"/>
          <p:nvPr/>
        </p:nvSpPr>
        <p:spPr>
          <a:xfrm>
            <a:off x="-2" y="2687647"/>
            <a:ext cx="3950942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dirty="0"/>
              <a:t>«Цифрлық әлемде қауіпсіз қадам»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A1121-57C4-88B4-5A88-4DE25F760A33}"/>
              </a:ext>
            </a:extLst>
          </p:cNvPr>
          <p:cNvSpPr txBox="1"/>
          <p:nvPr/>
        </p:nvSpPr>
        <p:spPr>
          <a:xfrm>
            <a:off x="0" y="4772823"/>
            <a:ext cx="3904372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dirty="0"/>
              <a:t>«Буллингтен қорған!»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17DB66-44A8-EA8A-F4C8-EA1430059844}"/>
              </a:ext>
            </a:extLst>
          </p:cNvPr>
          <p:cNvSpPr txBox="1"/>
          <p:nvPr/>
        </p:nvSpPr>
        <p:spPr>
          <a:xfrm>
            <a:off x="4658670" y="4749992"/>
            <a:ext cx="442439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dirty="0"/>
              <a:t>«Қоғамдық мүлікті қорға!» 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53EBB0-0ABC-22D8-D3E3-99497A1A9572}"/>
              </a:ext>
            </a:extLst>
          </p:cNvPr>
          <p:cNvSpPr txBox="1"/>
          <p:nvPr/>
        </p:nvSpPr>
        <p:spPr>
          <a:xfrm>
            <a:off x="4761720" y="6358551"/>
            <a:ext cx="442439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dirty="0"/>
              <a:t>«ҚауІпсІз қоғам»  </a:t>
            </a:r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D270518-4786-AA30-5091-EC051CB2A5EC}"/>
              </a:ext>
            </a:extLst>
          </p:cNvPr>
          <p:cNvSpPr/>
          <p:nvPr/>
        </p:nvSpPr>
        <p:spPr>
          <a:xfrm>
            <a:off x="1065340" y="282435"/>
            <a:ext cx="6390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Профилактические мероприятия.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4DBB44-D9AE-C626-9401-EBF37C7E869F}"/>
              </a:ext>
            </a:extLst>
          </p:cNvPr>
          <p:cNvSpPr txBox="1"/>
          <p:nvPr/>
        </p:nvSpPr>
        <p:spPr>
          <a:xfrm>
            <a:off x="4455488" y="2677564"/>
            <a:ext cx="4688511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kk-KZ" dirty="0"/>
              <a:t>«Өмірге салауатты қадам»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F8B634-D2F9-8A20-1C67-9C4A93F59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76" y="1026535"/>
            <a:ext cx="2201372" cy="16510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7869FB-A539-5883-9310-DFBB0CC26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461" y="1047052"/>
            <a:ext cx="2848269" cy="16305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97B9F8-B00D-A6B8-8695-38070FFC1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556" y="3046896"/>
            <a:ext cx="1762522" cy="17625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CDCC9D-89B2-9C08-319C-7FFED1D3EA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6220" y="3067054"/>
            <a:ext cx="2759506" cy="166277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DCF27CF-32CC-112B-25BF-A63E60A1E9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4008" y="3056978"/>
            <a:ext cx="1840399" cy="16332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C33658D-AE5F-C071-74A9-F0638C464D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5230" y="5155559"/>
            <a:ext cx="1480478" cy="121184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8383DEF-85DB-CE92-B8F3-B061C30BAC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0384" y="5133870"/>
            <a:ext cx="1876707" cy="12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28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9923" r="34809" b="6777"/>
          <a:stretch/>
        </p:blipFill>
        <p:spPr bwMode="auto">
          <a:xfrm>
            <a:off x="-8933" y="14469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83732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dirty="0"/>
              <a:t> 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1E110BF-E31C-6CFD-19EF-9C600768B525}"/>
              </a:ext>
            </a:extLst>
          </p:cNvPr>
          <p:cNvSpPr/>
          <p:nvPr/>
        </p:nvSpPr>
        <p:spPr>
          <a:xfrm>
            <a:off x="475868" y="1835997"/>
            <a:ext cx="2419219" cy="192809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ҚАМҚОР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ривитие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ценностей через реализацию социального проекта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EF644B19-E8F3-DB9A-0C38-817C0A18A897}"/>
              </a:ext>
            </a:extLst>
          </p:cNvPr>
          <p:cNvSpPr/>
          <p:nvPr/>
        </p:nvSpPr>
        <p:spPr>
          <a:xfrm>
            <a:off x="475868" y="3982740"/>
            <a:ext cx="2419219" cy="254260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ЕҢБЕГІ АДАЛ –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kk-K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ЖАС ӨРЕН</a:t>
            </a:r>
            <a:endParaRPr kumimoji="0" lang="kk-KZ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родвижение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ценности через развитие у обучающихся интереса к разным профессиям и продвижения идеи трудолюбия.</a:t>
            </a:r>
            <a:endParaRPr kumimoji="0" lang="x-non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45CC7A9D-3CA8-871D-7C46-403084CA00B3}"/>
              </a:ext>
            </a:extLst>
          </p:cNvPr>
          <p:cNvSpPr/>
          <p:nvPr/>
        </p:nvSpPr>
        <p:spPr>
          <a:xfrm>
            <a:off x="3297414" y="1835997"/>
            <a:ext cx="2415388" cy="192809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 BALA</a:t>
            </a:r>
            <a:endParaRPr kumimoji="0" lang="kk-KZ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родвижение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ценностей через конкурс инновационных проектов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CC346F96-8770-0870-2670-C8F65F1D9966}"/>
              </a:ext>
            </a:extLst>
          </p:cNvPr>
          <p:cNvSpPr/>
          <p:nvPr/>
        </p:nvSpPr>
        <p:spPr>
          <a:xfrm>
            <a:off x="6120761" y="1879193"/>
            <a:ext cx="2524717" cy="186548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ШАБЫТ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родвижение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ценностей через развитие творческого потенциала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6FBBB6C1-40B8-4AE5-8122-2EA69A4B6BCA}"/>
              </a:ext>
            </a:extLst>
          </p:cNvPr>
          <p:cNvSpPr/>
          <p:nvPr/>
        </p:nvSpPr>
        <p:spPr>
          <a:xfrm>
            <a:off x="3297414" y="3982740"/>
            <a:ext cx="2415388" cy="2472663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ҰШҚЫР ОЙ АЛАҢЫ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родвижение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ценностей через изучение тематики и развитие речевых навыков.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293329DB-87FB-01CA-685F-328F11188247}"/>
              </a:ext>
            </a:extLst>
          </p:cNvPr>
          <p:cNvSpPr/>
          <p:nvPr/>
        </p:nvSpPr>
        <p:spPr>
          <a:xfrm>
            <a:off x="6155252" y="3982740"/>
            <a:ext cx="2490225" cy="245616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БАЛАЛАР КІТАПХАНАСЫ</a:t>
            </a:r>
            <a:endParaRPr kumimoji="0" lang="kk-KZ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ормирование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интереса к чтению и образованию</a:t>
            </a:r>
            <a:endParaRPr kumimoji="0" lang="x-non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58" y="1594355"/>
            <a:ext cx="585136" cy="7807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025" y="1594355"/>
            <a:ext cx="585136" cy="7807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427" y="3744673"/>
            <a:ext cx="585135" cy="7807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15" y="3744673"/>
            <a:ext cx="585136" cy="78078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56" y="1616086"/>
            <a:ext cx="585136" cy="78018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56" y="3764087"/>
            <a:ext cx="585135" cy="7807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208DE20-01B8-A7DE-467B-797CD79A22D1}"/>
              </a:ext>
            </a:extLst>
          </p:cNvPr>
          <p:cNvSpPr txBox="1"/>
          <p:nvPr/>
        </p:nvSpPr>
        <p:spPr>
          <a:xfrm>
            <a:off x="8701911" y="60695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6F542-3A87-0B99-594F-56D23C59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224077"/>
            <a:ext cx="9243588" cy="140838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3D74"/>
                </a:solidFill>
                <a:effectLst/>
                <a:latin typeface="Times New Roman" pitchFamily="18" charset="0"/>
                <a:cs typeface="Times New Roman" pitchFamily="18" charset="0"/>
              </a:rPr>
              <a:t>На основании заключения аналитического анализа 2024-2025 учебного года предлагается усилить работу по 6 социальным проектам и профилактическим мерам, представленным в рамках программы в новом учебном году</a:t>
            </a:r>
          </a:p>
        </p:txBody>
      </p:sp>
    </p:spTree>
    <p:extLst>
      <p:ext uri="{BB962C8B-B14F-4D97-AF65-F5344CB8AC3E}">
        <p14:creationId xmlns:p14="http://schemas.microsoft.com/office/powerpoint/2010/main" val="701827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9923" r="34809" b="6777"/>
          <a:stretch/>
        </p:blipFill>
        <p:spPr bwMode="auto">
          <a:xfrm>
            <a:off x="-1" y="-40606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5848" y="3395595"/>
            <a:ext cx="6336705" cy="107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544178" y="1260811"/>
            <a:ext cx="2962235" cy="51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В организациях образования Восточно-Казахстанской области успешно  реализуется «Біртұтас тәрбие бағдарламасы» - Білімді Ел - Образованная  стран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0" t="13099" r="30204" b="15915"/>
          <a:stretch/>
        </p:blipFill>
        <p:spPr bwMode="auto">
          <a:xfrm>
            <a:off x="323850" y="2790825"/>
            <a:ext cx="1295400" cy="131851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453131" y="5212907"/>
            <a:ext cx="2780141" cy="51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15851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 rot="10800000" flipV="1">
            <a:off x="1451298" y="6064553"/>
            <a:ext cx="187648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020763" algn="l"/>
              </a:tabLst>
            </a:pPr>
            <a:r>
              <a:rPr lang="kk-KZ" sz="1200" b="1" dirty="0">
                <a:solidFill>
                  <a:srgbClr val="231F2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Ахмет Жұбановтың </a:t>
            </a:r>
            <a:r>
              <a:rPr lang="kk-KZ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120 жыл</a:t>
            </a:r>
            <a:endParaRPr kumimoji="0" lang="kk-KZ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50" y="614151"/>
            <a:ext cx="1186680" cy="139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Тарих» - История Казахстана - школьникам | Исторические вехи | Великая  Отечественная война (1941-1945 г.г.) | Исторические личности | Габдуллин  Малик (1915–1973 гг.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009" y="4626308"/>
            <a:ext cx="1224136" cy="143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127750" y="6110044"/>
            <a:ext cx="17285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b="1" dirty="0">
                <a:solidFill>
                  <a:srgbClr val="231F2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Мәлiк Ғабдуллиннiң  </a:t>
            </a:r>
            <a:r>
              <a:rPr lang="kk-KZ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110 жыл</a:t>
            </a:r>
          </a:p>
        </p:txBody>
      </p:sp>
      <p:pic>
        <p:nvPicPr>
          <p:cNvPr id="2057" name="Picture 9" descr="Rudny Industrial University | ⚜️ Міржақып Дулатов – ұлттың рухы! Бүгін 25  қараша – қазақтың ұлы ақыны, ағартушысы, қоғам қайраткері Міржақып  Дулатовтың туған күні!... | Instagra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296" y="2602318"/>
            <a:ext cx="1205617" cy="147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984235" y="4109340"/>
            <a:ext cx="22185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b="1" dirty="0">
                <a:solidFill>
                  <a:srgbClr val="231F2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Мiржақып Дулатовтың  </a:t>
            </a:r>
          </a:p>
          <a:p>
            <a:pPr algn="ctr"/>
            <a:r>
              <a:rPr lang="kk-KZ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140 жыл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59876" y="94012"/>
            <a:ext cx="2316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tabLst>
                <a:tab pos="1020763" algn="l"/>
              </a:tabLst>
            </a:pPr>
            <a:r>
              <a:rPr lang="kk-KZ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ПАМЯТНЫЕ ДАТЫ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632001"/>
            <a:ext cx="1205616" cy="139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215463" y="6064553"/>
            <a:ext cx="19872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b="1" dirty="0">
                <a:solidFill>
                  <a:srgbClr val="231F2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Сапарғали Ысқақұлы </a:t>
            </a:r>
          </a:p>
          <a:p>
            <a:pPr algn="ctr"/>
            <a:r>
              <a:rPr lang="kk-KZ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130 жыл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79834" y="2048319"/>
            <a:ext cx="18764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020763" algn="l"/>
              </a:tabLst>
            </a:pPr>
            <a:r>
              <a:rPr lang="kk-KZ" sz="1200" b="1" dirty="0">
                <a:solidFill>
                  <a:srgbClr val="231F2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Шоқан Уәлихановтың </a:t>
            </a:r>
            <a:r>
              <a:rPr lang="kk-KZ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190 жыл</a:t>
            </a:r>
            <a:endParaRPr lang="kk-KZ" dirty="0">
              <a:solidFill>
                <a:srgbClr val="FF0000"/>
              </a:solidFill>
              <a:latin typeface="Aria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86248" y="4077862"/>
            <a:ext cx="23019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020763" algn="l"/>
              </a:tabLst>
            </a:pPr>
            <a:r>
              <a:rPr lang="kk-KZ" sz="1200" b="1" dirty="0">
                <a:solidFill>
                  <a:srgbClr val="231F2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Бауыржан Момышұлының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020763" algn="l"/>
              </a:tabLst>
            </a:pPr>
            <a:r>
              <a:rPr lang="kk-KZ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115 жыл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065632" y="2004363"/>
            <a:ext cx="19529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020763" algn="l"/>
              </a:tabLst>
            </a:pPr>
            <a:r>
              <a:rPr lang="kk-KZ" sz="1200" b="1" dirty="0">
                <a:solidFill>
                  <a:srgbClr val="231F2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Жамбыл Жабаевтың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020763" algn="l"/>
              </a:tabLst>
            </a:pPr>
            <a:r>
              <a:rPr lang="kk-KZ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180 жыл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478521" y="4094344"/>
            <a:ext cx="21193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1020763" algn="l"/>
              </a:tabLst>
            </a:pPr>
            <a:r>
              <a:rPr lang="kk-KZ" sz="1200" b="1" dirty="0">
                <a:solidFill>
                  <a:srgbClr val="231F2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Әлихан Бөкейхановтың </a:t>
            </a:r>
            <a:r>
              <a:rPr lang="kk-KZ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160 жыл</a:t>
            </a:r>
            <a:endParaRPr lang="kk-KZ" dirty="0">
              <a:solidFill>
                <a:srgbClr val="FF0000"/>
              </a:solidFill>
              <a:latin typeface="Aria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60" name="Picture 12" descr="Шоқан салған суреттер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3" t="5223" r="17151"/>
          <a:stretch/>
        </p:blipFill>
        <p:spPr bwMode="auto">
          <a:xfrm>
            <a:off x="4306009" y="614151"/>
            <a:ext cx="1224136" cy="134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009" y="2602318"/>
            <a:ext cx="1224136" cy="147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644" y="603643"/>
            <a:ext cx="1205616" cy="138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50" y="2602319"/>
            <a:ext cx="1186680" cy="147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650" y="4631860"/>
            <a:ext cx="1186680" cy="142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495691" y="2048319"/>
            <a:ext cx="17877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200" b="1" dirty="0">
                <a:solidFill>
                  <a:srgbClr val="231F2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Абай Құнанбаевтың </a:t>
            </a:r>
            <a:r>
              <a:rPr lang="kk-KZ" b="1" dirty="0">
                <a:solidFill>
                  <a:srgbClr val="FF0000"/>
                </a:solidFill>
                <a:latin typeface="Arial" pitchFamily="34" charset="0"/>
                <a:ea typeface="Verdana" pitchFamily="34" charset="0"/>
                <a:cs typeface="Verdana" pitchFamily="34" charset="0"/>
              </a:rPr>
              <a:t>180 жыл </a:t>
            </a:r>
          </a:p>
        </p:txBody>
      </p:sp>
      <p:pic>
        <p:nvPicPr>
          <p:cNvPr id="28" name="Picture 2" descr="C:\Users\Admin\Downloads\WhatsApp Image 2023-12-07 at 20.23.14.jpe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739" y="58478"/>
            <a:ext cx="1123488" cy="101734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448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9923" r="34809" b="6777"/>
          <a:stretch/>
        </p:blipFill>
        <p:spPr bwMode="auto">
          <a:xfrm>
            <a:off x="-8933" y="14469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283732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dirty="0"/>
              <a:t> </a:t>
            </a:r>
          </a:p>
        </p:txBody>
      </p:sp>
      <p:sp>
        <p:nvSpPr>
          <p:cNvPr id="4" name="Солнце 3"/>
          <p:cNvSpPr/>
          <p:nvPr/>
        </p:nvSpPr>
        <p:spPr>
          <a:xfrm>
            <a:off x="2169172" y="1817815"/>
            <a:ext cx="4896544" cy="3647256"/>
          </a:xfrm>
          <a:prstGeom prst="sun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1"/>
            <a:tileRect/>
          </a:gra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Ценности программы</a:t>
            </a:r>
            <a:endParaRPr lang="kk-KZ" sz="20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8561" y="1003797"/>
            <a:ext cx="2968880" cy="1187949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tx1"/>
                </a:solidFill>
              </a:rPr>
              <a:t>Независимость и патриотизм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34618" y="1010459"/>
            <a:ext cx="2968880" cy="1181287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tx1"/>
                </a:solidFill>
              </a:rPr>
              <a:t>Единство и солидарность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610" y="3226701"/>
            <a:ext cx="2664296" cy="9144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</a:rPr>
              <a:t>Справедливость и ответственность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48094" y="3150770"/>
            <a:ext cx="2664296" cy="914400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b="1" dirty="0">
                <a:solidFill>
                  <a:schemeClr val="tx1"/>
                </a:solidFill>
              </a:rPr>
              <a:t>Закон и порядок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0536" y="4990345"/>
            <a:ext cx="2952328" cy="1015126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tx1"/>
                </a:solidFill>
              </a:rPr>
              <a:t>Трудолюбие и профессионализм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688126" y="5019864"/>
            <a:ext cx="2852592" cy="1119958"/>
          </a:xfrm>
          <a:prstGeom prst="round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000" b="1" dirty="0">
                <a:solidFill>
                  <a:schemeClr val="tx1"/>
                </a:solidFill>
              </a:rPr>
              <a:t>Созидание и новаторство</a:t>
            </a:r>
          </a:p>
        </p:txBody>
      </p:sp>
    </p:spTree>
    <p:extLst>
      <p:ext uri="{BB962C8B-B14F-4D97-AF65-F5344CB8AC3E}">
        <p14:creationId xmlns:p14="http://schemas.microsoft.com/office/powerpoint/2010/main" val="671570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FE777-FA19-B705-36AF-368C0C550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2D5A432-7EBE-E4CB-6DC6-47F0907B0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4" t="9923" r="34809" b="6777"/>
          <a:stretch/>
        </p:blipFill>
        <p:spPr bwMode="auto">
          <a:xfrm>
            <a:off x="17877" y="-24434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B821C7-F81E-1BFD-98C1-8A1CE8806D8B}"/>
              </a:ext>
            </a:extLst>
          </p:cNvPr>
          <p:cNvSpPr/>
          <p:nvPr/>
        </p:nvSpPr>
        <p:spPr>
          <a:xfrm>
            <a:off x="539552" y="283732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dirty="0"/>
              <a:t>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13A164-BBF8-2FD2-3455-A379D65A4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8" y="116632"/>
            <a:ext cx="914400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038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3160</TotalTime>
  <Words>367</Words>
  <Application>Microsoft Office PowerPoint</Application>
  <PresentationFormat>Экран (4:3)</PresentationFormat>
  <Paragraphs>82</Paragraphs>
  <Slides>13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Times New Roman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основании заключения аналитического анализа 2024-2025 учебного года предлагается усилить работу по 6 социальным проектам и профилактическим мерам, представленным в рамках программы в новом учебном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УМК</dc:creator>
  <cp:lastModifiedBy>Anim Crescentov</cp:lastModifiedBy>
  <cp:revision>217</cp:revision>
  <dcterms:created xsi:type="dcterms:W3CDTF">2025-04-16T04:11:55Z</dcterms:created>
  <dcterms:modified xsi:type="dcterms:W3CDTF">2025-10-13T10:36:00Z</dcterms:modified>
</cp:coreProperties>
</file>